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70" r:id="rId2"/>
    <p:sldId id="259" r:id="rId3"/>
    <p:sldId id="260" r:id="rId4"/>
    <p:sldId id="261" r:id="rId5"/>
    <p:sldId id="262" r:id="rId6"/>
    <p:sldId id="266" r:id="rId7"/>
    <p:sldId id="294" r:id="rId8"/>
    <p:sldId id="268" r:id="rId9"/>
    <p:sldId id="280" r:id="rId10"/>
    <p:sldId id="263" r:id="rId11"/>
    <p:sldId id="264" r:id="rId12"/>
    <p:sldId id="267" r:id="rId13"/>
    <p:sldId id="265" r:id="rId14"/>
    <p:sldId id="269" r:id="rId15"/>
    <p:sldId id="281" r:id="rId16"/>
    <p:sldId id="273" r:id="rId17"/>
    <p:sldId id="278" r:id="rId18"/>
    <p:sldId id="271" r:id="rId19"/>
    <p:sldId id="282" r:id="rId20"/>
    <p:sldId id="272" r:id="rId21"/>
    <p:sldId id="275" r:id="rId22"/>
    <p:sldId id="277" r:id="rId23"/>
    <p:sldId id="276" r:id="rId24"/>
    <p:sldId id="279" r:id="rId25"/>
    <p:sldId id="286" r:id="rId26"/>
    <p:sldId id="285" r:id="rId27"/>
    <p:sldId id="284" r:id="rId28"/>
    <p:sldId id="283" r:id="rId29"/>
    <p:sldId id="287" r:id="rId30"/>
    <p:sldId id="290" r:id="rId31"/>
    <p:sldId id="292" r:id="rId32"/>
    <p:sldId id="293" r:id="rId33"/>
    <p:sldId id="288" r:id="rId34"/>
    <p:sldId id="257" r:id="rId35"/>
    <p:sldId id="291" r:id="rId36"/>
    <p:sldId id="289" r:id="rId3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07" d="100"/>
          <a:sy n="107" d="100"/>
        </p:scale>
        <p:origin x="1760"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fld id="{3BDDDB12-9838-9142-8824-2E4ADD97B6FF}" type="datetimeFigureOut">
              <a:rPr lang="en-US"/>
              <a:pPr>
                <a:defRPr/>
              </a:pPr>
              <a:t>6/16/17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8E5B62ED-AB9C-0643-A818-C08450A52E23}" type="slidenum">
              <a:rPr lang="en-US"/>
              <a:pPr>
                <a:defRPr/>
              </a:pPr>
              <a:t>‹#›</a:t>
            </a:fld>
            <a:endParaRPr lang="en-US"/>
          </a:p>
        </p:txBody>
      </p:sp>
    </p:spTree>
    <p:extLst>
      <p:ext uri="{BB962C8B-B14F-4D97-AF65-F5344CB8AC3E}">
        <p14:creationId xmlns:p14="http://schemas.microsoft.com/office/powerpoint/2010/main" val="28283662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fld id="{57927F66-E865-3047-9FAB-9BDA035E0B96}" type="datetimeFigureOut">
              <a:rPr lang="en-US"/>
              <a:pPr>
                <a:defRPr/>
              </a:pPr>
              <a:t>6/16/17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6168CADB-0148-5346-81B9-A08F577A77FC}" type="slidenum">
              <a:rPr lang="en-US"/>
              <a:pPr>
                <a:defRPr/>
              </a:pPr>
              <a:t>‹#›</a:t>
            </a:fld>
            <a:endParaRPr lang="en-US"/>
          </a:p>
        </p:txBody>
      </p:sp>
    </p:spTree>
    <p:extLst>
      <p:ext uri="{BB962C8B-B14F-4D97-AF65-F5344CB8AC3E}">
        <p14:creationId xmlns:p14="http://schemas.microsoft.com/office/powerpoint/2010/main" val="55555615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27FCE040-DE6C-F84E-9825-83561D3A8F6D}" type="datetime1">
              <a:rPr lang="en-US"/>
              <a:pPr>
                <a:defRPr/>
              </a:pPr>
              <a:t>6/16/17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3C9C011-84B0-6846-A14D-8983A3904FE0}" type="slidenum">
              <a:rPr lang="en-US"/>
              <a:pPr>
                <a:defRPr/>
              </a:pPr>
              <a:t>‹#›</a:t>
            </a:fld>
            <a:endParaRPr lang="en-US"/>
          </a:p>
        </p:txBody>
      </p:sp>
    </p:spTree>
    <p:extLst>
      <p:ext uri="{BB962C8B-B14F-4D97-AF65-F5344CB8AC3E}">
        <p14:creationId xmlns:p14="http://schemas.microsoft.com/office/powerpoint/2010/main" val="299033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6949BE01-5F4C-7D44-8F67-2F535D6DA9B0}" type="datetime1">
              <a:rPr lang="en-US"/>
              <a:pPr>
                <a:defRPr/>
              </a:pPr>
              <a:t>6/16/17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C8AA400-D86F-8F46-98E8-F66D31F1E520}" type="slidenum">
              <a:rPr lang="en-US"/>
              <a:pPr>
                <a:defRPr/>
              </a:pPr>
              <a:t>‹#›</a:t>
            </a:fld>
            <a:endParaRPr lang="en-US"/>
          </a:p>
        </p:txBody>
      </p:sp>
    </p:spTree>
    <p:extLst>
      <p:ext uri="{BB962C8B-B14F-4D97-AF65-F5344CB8AC3E}">
        <p14:creationId xmlns:p14="http://schemas.microsoft.com/office/powerpoint/2010/main" val="323851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DD681F89-9E72-C14A-A432-C84352092E75}" type="datetime1">
              <a:rPr lang="en-US"/>
              <a:pPr>
                <a:defRPr/>
              </a:pPr>
              <a:t>6/16/17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1A7EC6D-F72E-C941-B921-2E594B584A3E}" type="slidenum">
              <a:rPr lang="en-US"/>
              <a:pPr>
                <a:defRPr/>
              </a:pPr>
              <a:t>‹#›</a:t>
            </a:fld>
            <a:endParaRPr lang="en-US"/>
          </a:p>
        </p:txBody>
      </p:sp>
    </p:spTree>
    <p:extLst>
      <p:ext uri="{BB962C8B-B14F-4D97-AF65-F5344CB8AC3E}">
        <p14:creationId xmlns:p14="http://schemas.microsoft.com/office/powerpoint/2010/main" val="356633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5D563BD1-BDD9-BA40-8D87-9C617387F5E1}" type="datetime1">
              <a:rPr lang="en-US"/>
              <a:pPr>
                <a:defRPr/>
              </a:pPr>
              <a:t>6/16/17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27F3E1A-7E76-DB44-A6DA-1407EFF7E6EA}" type="slidenum">
              <a:rPr lang="en-US"/>
              <a:pPr>
                <a:defRPr/>
              </a:pPr>
              <a:t>‹#›</a:t>
            </a:fld>
            <a:endParaRPr lang="en-US"/>
          </a:p>
        </p:txBody>
      </p:sp>
    </p:spTree>
    <p:extLst>
      <p:ext uri="{BB962C8B-B14F-4D97-AF65-F5344CB8AC3E}">
        <p14:creationId xmlns:p14="http://schemas.microsoft.com/office/powerpoint/2010/main" val="288380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1D843306-1B8D-4640-A192-2512DBFDF13F}" type="datetime1">
              <a:rPr lang="en-US"/>
              <a:pPr>
                <a:defRPr/>
              </a:pPr>
              <a:t>6/16/17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FC7DB1B-419F-D14A-8AF8-6B9F1007B4E2}" type="slidenum">
              <a:rPr lang="en-US"/>
              <a:pPr>
                <a:defRPr/>
              </a:pPr>
              <a:t>‹#›</a:t>
            </a:fld>
            <a:endParaRPr lang="en-US"/>
          </a:p>
        </p:txBody>
      </p:sp>
    </p:spTree>
    <p:extLst>
      <p:ext uri="{BB962C8B-B14F-4D97-AF65-F5344CB8AC3E}">
        <p14:creationId xmlns:p14="http://schemas.microsoft.com/office/powerpoint/2010/main" val="35777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16A95E68-92F4-4D46-BA2C-BC6C4F02C83D}" type="datetime1">
              <a:rPr lang="en-US"/>
              <a:pPr>
                <a:defRPr/>
              </a:pPr>
              <a:t>6/16/17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88C7D4A-9C4F-F84D-8B7B-75CDB4821D93}" type="slidenum">
              <a:rPr lang="en-US"/>
              <a:pPr>
                <a:defRPr/>
              </a:pPr>
              <a:t>‹#›</a:t>
            </a:fld>
            <a:endParaRPr lang="en-US"/>
          </a:p>
        </p:txBody>
      </p:sp>
    </p:spTree>
    <p:extLst>
      <p:ext uri="{BB962C8B-B14F-4D97-AF65-F5344CB8AC3E}">
        <p14:creationId xmlns:p14="http://schemas.microsoft.com/office/powerpoint/2010/main" val="1096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954385B8-AEEE-9D46-9693-88F6CDE563EE}" type="datetime1">
              <a:rPr lang="en-US"/>
              <a:pPr>
                <a:defRPr/>
              </a:pPr>
              <a:t>6/16/17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EAE91185-21E7-8B49-BCEB-3E99C1AECC34}" type="slidenum">
              <a:rPr lang="en-US"/>
              <a:pPr>
                <a:defRPr/>
              </a:pPr>
              <a:t>‹#›</a:t>
            </a:fld>
            <a:endParaRPr lang="en-US"/>
          </a:p>
        </p:txBody>
      </p:sp>
    </p:spTree>
    <p:extLst>
      <p:ext uri="{BB962C8B-B14F-4D97-AF65-F5344CB8AC3E}">
        <p14:creationId xmlns:p14="http://schemas.microsoft.com/office/powerpoint/2010/main" val="320904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01B8880A-5C7B-BD48-B761-A59C0090C919}" type="datetime1">
              <a:rPr lang="en-US"/>
              <a:pPr>
                <a:defRPr/>
              </a:pPr>
              <a:t>6/16/17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56D67FCB-EA09-104C-831C-3DC8B85FA026}" type="slidenum">
              <a:rPr lang="en-US"/>
              <a:pPr>
                <a:defRPr/>
              </a:pPr>
              <a:t>‹#›</a:t>
            </a:fld>
            <a:endParaRPr lang="en-US"/>
          </a:p>
        </p:txBody>
      </p:sp>
    </p:spTree>
    <p:extLst>
      <p:ext uri="{BB962C8B-B14F-4D97-AF65-F5344CB8AC3E}">
        <p14:creationId xmlns:p14="http://schemas.microsoft.com/office/powerpoint/2010/main" val="95645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BDA54FD9-7670-0641-AD1E-0A77A998ECFF}" type="datetime1">
              <a:rPr lang="en-US"/>
              <a:pPr>
                <a:defRPr/>
              </a:pPr>
              <a:t>6/16/17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EB832BA1-D1FA-AF47-A848-91EB69CEE858}" type="slidenum">
              <a:rPr lang="en-US"/>
              <a:pPr>
                <a:defRPr/>
              </a:pPr>
              <a:t>‹#›</a:t>
            </a:fld>
            <a:endParaRPr lang="en-US"/>
          </a:p>
        </p:txBody>
      </p:sp>
    </p:spTree>
    <p:extLst>
      <p:ext uri="{BB962C8B-B14F-4D97-AF65-F5344CB8AC3E}">
        <p14:creationId xmlns:p14="http://schemas.microsoft.com/office/powerpoint/2010/main" val="212919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4A5CCEFB-247C-D44C-BE8D-F4E9CCD4A0A7}" type="datetime1">
              <a:rPr lang="en-US"/>
              <a:pPr>
                <a:defRPr/>
              </a:pPr>
              <a:t>6/16/17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A76C2F2-4E6A-7B42-99E9-88617A97AC5D}" type="slidenum">
              <a:rPr lang="en-US"/>
              <a:pPr>
                <a:defRPr/>
              </a:pPr>
              <a:t>‹#›</a:t>
            </a:fld>
            <a:endParaRPr lang="en-US"/>
          </a:p>
        </p:txBody>
      </p:sp>
    </p:spTree>
    <p:extLst>
      <p:ext uri="{BB962C8B-B14F-4D97-AF65-F5344CB8AC3E}">
        <p14:creationId xmlns:p14="http://schemas.microsoft.com/office/powerpoint/2010/main" val="257500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7CD5CB6A-A86C-2D47-BD01-886DE6D09427}" type="datetime1">
              <a:rPr lang="en-US"/>
              <a:pPr>
                <a:defRPr/>
              </a:pPr>
              <a:t>6/16/17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40B9CE7-ABA3-B549-8F85-A4F079D62D2D}" type="slidenum">
              <a:rPr lang="en-US"/>
              <a:pPr>
                <a:defRPr/>
              </a:pPr>
              <a:t>‹#›</a:t>
            </a:fld>
            <a:endParaRPr lang="en-US"/>
          </a:p>
        </p:txBody>
      </p:sp>
    </p:spTree>
    <p:extLst>
      <p:ext uri="{BB962C8B-B14F-4D97-AF65-F5344CB8AC3E}">
        <p14:creationId xmlns:p14="http://schemas.microsoft.com/office/powerpoint/2010/main" val="28573194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1600" y="6429375"/>
            <a:ext cx="2133600" cy="33337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smtClean="0">
                <a:solidFill>
                  <a:schemeClr val="bg1"/>
                </a:solidFill>
                <a:latin typeface="Verdana" charset="0"/>
              </a:defRPr>
            </a:lvl1pPr>
          </a:lstStyle>
          <a:p>
            <a:pPr>
              <a:defRPr/>
            </a:pPr>
            <a:fld id="{A0CF9194-4CC9-0E4F-8983-5C99497503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ctr" defTabSz="457200" rtl="0" eaLnBrk="0" fontAlgn="base" hangingPunct="0">
        <a:spcBef>
          <a:spcPct val="0"/>
        </a:spcBef>
        <a:spcAft>
          <a:spcPct val="0"/>
        </a:spcAft>
        <a:defRPr sz="4400" kern="1200">
          <a:solidFill>
            <a:schemeClr val="tx1"/>
          </a:solidFill>
          <a:latin typeface="Arial"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xplorevr.org/toolkits/employer-supports-toolk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xplorevr.org/" TargetMode="External"/></Relationships>
</file>

<file path=ppt/slides/_rels/slide35.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hyperlink" Target="http://www.aucd.org" TargetMode="External"/><Relationship Id="rId3" Type="http://schemas.openxmlformats.org/officeDocument/2006/relationships/hyperlink" Target="http://www.rehabnetwork.org" TargetMode="External"/><Relationship Id="rId4" Type="http://schemas.openxmlformats.org/officeDocument/2006/relationships/hyperlink" Target="http://www.jff.org" TargetMode="External"/><Relationship Id="rId5" Type="http://schemas.openxmlformats.org/officeDocument/2006/relationships/hyperlink" Target="http://wintac.org" TargetMode="External"/><Relationship Id="rId6" Type="http://schemas.openxmlformats.org/officeDocument/2006/relationships/hyperlink" Target="http://www.uacurrents.org" TargetMode="External"/><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da.gov/taman3.html" TargetMode="Externa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da.gov/taman3.html" TargetMode="Externa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606425"/>
            <a:ext cx="7772400" cy="1470025"/>
          </a:xfrm>
        </p:spPr>
        <p:txBody>
          <a:bodyPr/>
          <a:lstStyle/>
          <a:p>
            <a:pPr algn="l"/>
            <a:r>
              <a:rPr lang="en-US" b="1" dirty="0"/>
              <a:t>Making Sense (Cents?):  Having a </a:t>
            </a:r>
            <a:r>
              <a:rPr lang="en-US" b="1" dirty="0" smtClean="0"/>
              <a:t>Disability-Friendly </a:t>
            </a:r>
            <a:r>
              <a:rPr lang="en-US" b="1" dirty="0"/>
              <a:t>Business</a:t>
            </a:r>
          </a:p>
        </p:txBody>
      </p:sp>
      <p:sp>
        <p:nvSpPr>
          <p:cNvPr id="3" name="Subtitle 2"/>
          <p:cNvSpPr>
            <a:spLocks noGrp="1"/>
          </p:cNvSpPr>
          <p:nvPr>
            <p:ph type="subTitle" idx="1"/>
          </p:nvPr>
        </p:nvSpPr>
        <p:spPr>
          <a:xfrm>
            <a:off x="685800" y="4473575"/>
            <a:ext cx="6400800" cy="1116013"/>
          </a:xfrm>
        </p:spPr>
        <p:txBody>
          <a:bodyPr>
            <a:normAutofit fontScale="85000" lnSpcReduction="20000"/>
          </a:bodyPr>
          <a:lstStyle/>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gn="l">
              <a:lnSpc>
                <a:spcPct val="80000"/>
              </a:lnSpc>
              <a:defRPr/>
            </a:pPr>
            <a:r>
              <a:rPr lang="en-US" sz="2300" dirty="0">
                <a:solidFill>
                  <a:srgbClr val="898989"/>
                </a:solidFill>
              </a:rPr>
              <a:t>Why it Pays to Make Your Business Accessible </a:t>
            </a:r>
            <a:r>
              <a:rPr lang="en-US" sz="2300" dirty="0" smtClean="0">
                <a:solidFill>
                  <a:srgbClr val="898989"/>
                </a:solidFill>
              </a:rPr>
              <a:t>for</a:t>
            </a:r>
          </a:p>
          <a:p>
            <a:pPr algn="l">
              <a:lnSpc>
                <a:spcPct val="80000"/>
              </a:lnSpc>
              <a:defRPr/>
            </a:pPr>
            <a:r>
              <a:rPr lang="en-US" sz="2300" dirty="0" smtClean="0">
                <a:solidFill>
                  <a:srgbClr val="898989"/>
                </a:solidFill>
              </a:rPr>
              <a:t> </a:t>
            </a:r>
            <a:r>
              <a:rPr lang="en-US" sz="2300" dirty="0">
                <a:solidFill>
                  <a:srgbClr val="898989"/>
                </a:solidFill>
              </a:rPr>
              <a:t>People with Disabilities</a:t>
            </a:r>
          </a:p>
        </p:txBody>
      </p:sp>
      <p:pic>
        <p:nvPicPr>
          <p:cNvPr id="15363" name="Picture 3" title="Stack of $100 bill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808288"/>
            <a:ext cx="5724525"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gn="l" eaLnBrk="1" hangingPunct="1"/>
            <a:r>
              <a:rPr lang="en-US"/>
              <a:t>6.  Counters</a:t>
            </a:r>
          </a:p>
        </p:txBody>
      </p:sp>
      <p:sp>
        <p:nvSpPr>
          <p:cNvPr id="24578" name="Content Placeholder 2"/>
          <p:cNvSpPr>
            <a:spLocks noGrp="1"/>
          </p:cNvSpPr>
          <p:nvPr>
            <p:ph idx="1"/>
          </p:nvPr>
        </p:nvSpPr>
        <p:spPr>
          <a:xfrm>
            <a:off x="457200" y="1417638"/>
            <a:ext cx="8229600" cy="1797050"/>
          </a:xfrm>
        </p:spPr>
        <p:txBody>
          <a:bodyPr/>
          <a:lstStyle/>
          <a:p>
            <a:r>
              <a:rPr lang="en-US" sz="3000" dirty="0"/>
              <a:t>Provide a lowered counter at </a:t>
            </a:r>
            <a:r>
              <a:rPr lang="en-US" sz="3000" dirty="0" smtClean="0"/>
              <a:t>checkout </a:t>
            </a:r>
            <a:r>
              <a:rPr lang="en-US" sz="3000" dirty="0"/>
              <a:t>and other integral places within your </a:t>
            </a:r>
            <a:r>
              <a:rPr lang="en-US" sz="3000" dirty="0" smtClean="0"/>
              <a:t>business.</a:t>
            </a:r>
            <a:endParaRPr lang="en-US" sz="3000" dirty="0"/>
          </a:p>
          <a:p>
            <a:r>
              <a:rPr lang="en-US" sz="3000" dirty="0"/>
              <a:t>Keep </a:t>
            </a:r>
            <a:r>
              <a:rPr lang="en-US" sz="3000" dirty="0" smtClean="0"/>
              <a:t>counters free of clutter.</a:t>
            </a:r>
            <a:endParaRPr lang="en-US" sz="3000" dirty="0"/>
          </a:p>
          <a:p>
            <a:pPr eaLnBrk="1" hangingPunct="1"/>
            <a:endParaRPr lang="en-US" dirty="0"/>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F13ECB14-27EC-E141-8D07-B2B46D76DECD}" type="slidenum">
              <a:rPr lang="en-US" sz="1400">
                <a:solidFill>
                  <a:schemeClr val="bg1"/>
                </a:solidFill>
                <a:latin typeface="Verdana" charset="0"/>
              </a:rPr>
              <a:pPr/>
              <a:t>10</a:t>
            </a:fld>
            <a:endParaRPr lang="en-US" sz="1400">
              <a:solidFill>
                <a:schemeClr val="bg1"/>
              </a:solidFill>
              <a:latin typeface="Verdana" charset="0"/>
            </a:endParaRPr>
          </a:p>
        </p:txBody>
      </p:sp>
      <p:pic>
        <p:nvPicPr>
          <p:cNvPr id="20484" name="Picture 4" descr="a woman working behind an accessible front desk in an office" title="Accessible Front Des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3471863"/>
            <a:ext cx="42291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lgn="l" eaLnBrk="1" hangingPunct="1"/>
            <a:r>
              <a:rPr lang="en-US"/>
              <a:t>7. Corners, Steps, and Edges</a:t>
            </a:r>
          </a:p>
        </p:txBody>
      </p:sp>
      <p:sp>
        <p:nvSpPr>
          <p:cNvPr id="25602" name="Content Placeholder 2"/>
          <p:cNvSpPr>
            <a:spLocks noGrp="1"/>
          </p:cNvSpPr>
          <p:nvPr>
            <p:ph idx="1"/>
          </p:nvPr>
        </p:nvSpPr>
        <p:spPr>
          <a:xfrm>
            <a:off x="4151313" y="1322388"/>
            <a:ext cx="4772025" cy="4525962"/>
          </a:xfrm>
        </p:spPr>
        <p:txBody>
          <a:bodyPr/>
          <a:lstStyle/>
          <a:p>
            <a:pPr marL="0" indent="0" eaLnBrk="1" hangingPunct="1">
              <a:buFont typeface="Arial" charset="0"/>
              <a:buNone/>
            </a:pPr>
            <a:r>
              <a:rPr lang="en-US" sz="3600" dirty="0"/>
              <a:t>Mark corners, steps, and edges with highly visible contrasting colored material so they can be </a:t>
            </a:r>
            <a:r>
              <a:rPr lang="en-US" sz="3600" dirty="0" smtClean="0"/>
              <a:t>seen.</a:t>
            </a:r>
            <a:endParaRPr lang="en-US" sz="3600" dirty="0"/>
          </a:p>
          <a:p>
            <a:pPr marL="0" indent="0" eaLnBrk="1" hangingPunct="1"/>
            <a:endParaRPr lang="en-US" dirty="0"/>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13255A3-2692-334E-B4DC-EEE8D1ECD818}" type="slidenum">
              <a:rPr lang="en-US" sz="1400">
                <a:solidFill>
                  <a:schemeClr val="bg1"/>
                </a:solidFill>
                <a:latin typeface="Verdana" charset="0"/>
              </a:rPr>
              <a:pPr/>
              <a:t>11</a:t>
            </a:fld>
            <a:endParaRPr lang="en-US" sz="1400">
              <a:solidFill>
                <a:schemeClr val="bg1"/>
              </a:solidFill>
              <a:latin typeface="Verdana" charset="0"/>
            </a:endParaRPr>
          </a:p>
        </p:txBody>
      </p:sp>
      <p:pic>
        <p:nvPicPr>
          <p:cNvPr id="21508" name="Picture 4" descr="A stariway with highly visible contrasting yellow lines between each stair." title="Stairwa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22388"/>
            <a:ext cx="2984500" cy="433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gn="l" eaLnBrk="1" hangingPunct="1"/>
            <a:r>
              <a:rPr lang="en-US"/>
              <a:t>8. Signage</a:t>
            </a:r>
          </a:p>
        </p:txBody>
      </p:sp>
      <p:sp>
        <p:nvSpPr>
          <p:cNvPr id="26626" name="Content Placeholder 2"/>
          <p:cNvSpPr>
            <a:spLocks noGrp="1"/>
          </p:cNvSpPr>
          <p:nvPr>
            <p:ph idx="1"/>
          </p:nvPr>
        </p:nvSpPr>
        <p:spPr>
          <a:xfrm>
            <a:off x="4587875" y="1600200"/>
            <a:ext cx="4098925" cy="4525963"/>
          </a:xfrm>
        </p:spPr>
        <p:txBody>
          <a:bodyPr/>
          <a:lstStyle/>
          <a:p>
            <a:r>
              <a:rPr lang="en-US" dirty="0"/>
              <a:t>For permanent rooms such as restrooms, signage must have raised letters and </a:t>
            </a:r>
            <a:r>
              <a:rPr lang="en-US" dirty="0" smtClean="0"/>
              <a:t>braille.</a:t>
            </a:r>
            <a:endParaRPr lang="en-US" dirty="0"/>
          </a:p>
          <a:p>
            <a:r>
              <a:rPr lang="en-US" dirty="0"/>
              <a:t>Background and foreground must contrast in </a:t>
            </a:r>
            <a:r>
              <a:rPr lang="en-US" dirty="0" smtClean="0"/>
              <a:t>color.</a:t>
            </a:r>
            <a:endParaRPr lang="en-US" dirty="0"/>
          </a:p>
          <a:p>
            <a:pPr eaLnBrk="1" hangingPunct="1">
              <a:buFont typeface="Arial" charset="0"/>
              <a:buNone/>
            </a:pPr>
            <a:endParaRPr lang="en-US" dirty="0"/>
          </a:p>
        </p:txBody>
      </p:sp>
      <p:sp>
        <p:nvSpPr>
          <p:cNvPr id="266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87BE752-9DB3-434A-9FB5-41829613383A}" type="slidenum">
              <a:rPr lang="en-US" sz="1400">
                <a:solidFill>
                  <a:schemeClr val="bg1"/>
                </a:solidFill>
                <a:latin typeface="Verdana" charset="0"/>
              </a:rPr>
              <a:pPr/>
              <a:t>12</a:t>
            </a:fld>
            <a:endParaRPr lang="en-US" sz="1400">
              <a:solidFill>
                <a:schemeClr val="bg1"/>
              </a:solidFill>
              <a:latin typeface="Verdana" charset="0"/>
            </a:endParaRPr>
          </a:p>
        </p:txBody>
      </p:sp>
      <p:pic>
        <p:nvPicPr>
          <p:cNvPr id="24580" name="Picture 4" descr="A Restroom sign with an accessible icon: The International symbol of Access " title="Restroom Sig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6588"/>
            <a:ext cx="3816350" cy="358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algn="l" eaLnBrk="1" hangingPunct="1"/>
            <a:r>
              <a:rPr lang="en-US"/>
              <a:t>9. Table or Bar Seating</a:t>
            </a:r>
          </a:p>
        </p:txBody>
      </p:sp>
      <p:sp>
        <p:nvSpPr>
          <p:cNvPr id="27650" name="Content Placeholder 2"/>
          <p:cNvSpPr>
            <a:spLocks noGrp="1"/>
          </p:cNvSpPr>
          <p:nvPr>
            <p:ph idx="1"/>
          </p:nvPr>
        </p:nvSpPr>
        <p:spPr>
          <a:xfrm>
            <a:off x="457200" y="1392238"/>
            <a:ext cx="8229600" cy="4275137"/>
          </a:xfrm>
        </p:spPr>
        <p:txBody>
          <a:bodyPr/>
          <a:lstStyle/>
          <a:p>
            <a:pPr eaLnBrk="1" hangingPunct="1"/>
            <a:r>
              <a:rPr lang="en-US" dirty="0"/>
              <a:t>Have accessible seating for people who </a:t>
            </a:r>
            <a:r>
              <a:rPr lang="en-US" dirty="0" smtClean="0"/>
              <a:t>use </a:t>
            </a:r>
            <a:r>
              <a:rPr lang="en-US" dirty="0"/>
              <a:t>a </a:t>
            </a:r>
            <a:r>
              <a:rPr lang="en-US" dirty="0" smtClean="0"/>
              <a:t>wheelchair.</a:t>
            </a:r>
            <a:endParaRPr lang="en-US" dirty="0"/>
          </a:p>
          <a:p>
            <a:pPr eaLnBrk="1" hangingPunct="1">
              <a:buFont typeface="Arial" charset="0"/>
              <a:buNone/>
            </a:pPr>
            <a:endParaRPr lang="en-US" dirty="0"/>
          </a:p>
        </p:txBody>
      </p:sp>
      <p:sp>
        <p:nvSpPr>
          <p:cNvPr id="2765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B5612FD-D2AD-EB46-87A2-98FC3F64D986}" type="slidenum">
              <a:rPr lang="en-US" sz="1400">
                <a:solidFill>
                  <a:schemeClr val="bg1"/>
                </a:solidFill>
                <a:latin typeface="Verdana" charset="0"/>
              </a:rPr>
              <a:pPr/>
              <a:t>13</a:t>
            </a:fld>
            <a:endParaRPr lang="en-US" sz="1400">
              <a:solidFill>
                <a:schemeClr val="bg1"/>
              </a:solidFill>
              <a:latin typeface="Verdana" charset="0"/>
            </a:endParaRPr>
          </a:p>
        </p:txBody>
      </p:sp>
      <p:pic>
        <p:nvPicPr>
          <p:cNvPr id="22532" name="Picture 4" descr="Two people sitting at a table with accessible knee clearnace, height, and clear floor area,  and two additional tables " title="Accessible Table Seat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2552700"/>
            <a:ext cx="7845425" cy="349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gn="l" eaLnBrk="1" hangingPunct="1"/>
            <a:r>
              <a:rPr lang="en-US"/>
              <a:t>10. Bathrooms</a:t>
            </a:r>
          </a:p>
        </p:txBody>
      </p:sp>
      <p:sp>
        <p:nvSpPr>
          <p:cNvPr id="28674" name="Content Placeholder 2"/>
          <p:cNvSpPr>
            <a:spLocks noGrp="1"/>
          </p:cNvSpPr>
          <p:nvPr>
            <p:ph idx="1"/>
          </p:nvPr>
        </p:nvSpPr>
        <p:spPr>
          <a:xfrm>
            <a:off x="457200" y="1417638"/>
            <a:ext cx="8229600" cy="1582737"/>
          </a:xfrm>
        </p:spPr>
        <p:txBody>
          <a:bodyPr/>
          <a:lstStyle/>
          <a:p>
            <a:pPr eaLnBrk="1" hangingPunct="1"/>
            <a:r>
              <a:rPr lang="en-US" dirty="0"/>
              <a:t>Ensure that waste baskets, etc. do not block clear spaces in accessible stall and sink </a:t>
            </a:r>
            <a:r>
              <a:rPr lang="en-US" dirty="0" smtClean="0"/>
              <a:t>areas.</a:t>
            </a:r>
            <a:endParaRPr lang="en-US" dirty="0"/>
          </a:p>
          <a:p>
            <a:pPr eaLnBrk="1" hangingPunct="1">
              <a:buFont typeface="Arial" charset="0"/>
              <a:buNone/>
            </a:pPr>
            <a:endParaRPr lang="en-US" dirty="0"/>
          </a:p>
        </p:txBody>
      </p:sp>
      <p:sp>
        <p:nvSpPr>
          <p:cNvPr id="2867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4B0E1C2-DE37-D742-83ED-4C9A84CB10E9}" type="slidenum">
              <a:rPr lang="en-US" sz="1400">
                <a:solidFill>
                  <a:schemeClr val="bg1"/>
                </a:solidFill>
                <a:latin typeface="Verdana" charset="0"/>
              </a:rPr>
              <a:pPr/>
              <a:t>14</a:t>
            </a:fld>
            <a:endParaRPr lang="en-US" sz="1400">
              <a:solidFill>
                <a:schemeClr val="bg1"/>
              </a:solidFill>
              <a:latin typeface="Verdana" charset="0"/>
            </a:endParaRPr>
          </a:p>
        </p:txBody>
      </p:sp>
      <p:pic>
        <p:nvPicPr>
          <p:cNvPr id="26628" name="Picture 4" descr="Accessible restroom, a toliet and sink" title="Restro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3157538"/>
            <a:ext cx="4357687" cy="288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algn="l"/>
            <a:r>
              <a:rPr lang="en-US" dirty="0"/>
              <a:t>11. </a:t>
            </a:r>
            <a:r>
              <a:rPr lang="en-US" dirty="0" smtClean="0"/>
              <a:t>Service </a:t>
            </a:r>
            <a:r>
              <a:rPr lang="en-US" dirty="0"/>
              <a:t>Animals</a:t>
            </a:r>
          </a:p>
        </p:txBody>
      </p:sp>
      <p:sp>
        <p:nvSpPr>
          <p:cNvPr id="29698" name="Content Placeholder 2"/>
          <p:cNvSpPr>
            <a:spLocks noGrp="1"/>
          </p:cNvSpPr>
          <p:nvPr>
            <p:ph idx="1"/>
          </p:nvPr>
        </p:nvSpPr>
        <p:spPr>
          <a:xfrm>
            <a:off x="457200" y="1417638"/>
            <a:ext cx="3943350" cy="4708525"/>
          </a:xfrm>
        </p:spPr>
        <p:txBody>
          <a:bodyPr/>
          <a:lstStyle/>
          <a:p>
            <a:r>
              <a:rPr lang="en-US" sz="2600"/>
              <a:t>If not sure it is a service animal, you can ask a couple of questions:</a:t>
            </a:r>
          </a:p>
          <a:p>
            <a:pPr lvl="1"/>
            <a:r>
              <a:rPr lang="en-US" sz="2600"/>
              <a:t>What tasks is this animal trained to do for you?</a:t>
            </a:r>
          </a:p>
          <a:p>
            <a:pPr lvl="1"/>
            <a:r>
              <a:rPr lang="en-US" sz="2600"/>
              <a:t>Do you need this animal because of a disability?</a:t>
            </a:r>
          </a:p>
          <a:p>
            <a:endParaRPr lang="en-US" sz="2600"/>
          </a:p>
        </p:txBody>
      </p:sp>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D8049C6-9811-D946-A101-9B6883D9014C}" type="slidenum">
              <a:rPr lang="en-US" sz="1400">
                <a:solidFill>
                  <a:schemeClr val="bg1"/>
                </a:solidFill>
                <a:latin typeface="Verdana" charset="0"/>
              </a:rPr>
              <a:pPr/>
              <a:t>15</a:t>
            </a:fld>
            <a:endParaRPr lang="en-US" sz="1400">
              <a:solidFill>
                <a:schemeClr val="bg1"/>
              </a:solidFill>
              <a:latin typeface="Verdana" charset="0"/>
            </a:endParaRPr>
          </a:p>
        </p:txBody>
      </p:sp>
      <p:pic>
        <p:nvPicPr>
          <p:cNvPr id="28676" name="Picture 4" descr="a miniature horse service animal with tennis shoes" title="Service Anima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2214563"/>
            <a:ext cx="4341813" cy="252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algn="l"/>
            <a:r>
              <a:rPr lang="en-US"/>
              <a:t>12. Evacuation Plan</a:t>
            </a:r>
          </a:p>
        </p:txBody>
      </p:sp>
      <p:sp>
        <p:nvSpPr>
          <p:cNvPr id="30722" name="Content Placeholder 2"/>
          <p:cNvSpPr>
            <a:spLocks noGrp="1"/>
          </p:cNvSpPr>
          <p:nvPr>
            <p:ph idx="1"/>
          </p:nvPr>
        </p:nvSpPr>
        <p:spPr>
          <a:xfrm>
            <a:off x="4560888" y="1433513"/>
            <a:ext cx="4125912" cy="4525962"/>
          </a:xfrm>
        </p:spPr>
        <p:txBody>
          <a:bodyPr/>
          <a:lstStyle/>
          <a:p>
            <a:r>
              <a:rPr lang="en-US" sz="3000" dirty="0"/>
              <a:t>Consider how people with disabilities would be evacuated in the event of an emergency, and establish a </a:t>
            </a:r>
            <a:r>
              <a:rPr lang="en-US" sz="3000" dirty="0" smtClean="0"/>
              <a:t>plan.</a:t>
            </a:r>
            <a:endParaRPr lang="en-US" sz="3000" dirty="0"/>
          </a:p>
          <a:p>
            <a:r>
              <a:rPr lang="en-US" sz="3000" dirty="0"/>
              <a:t>Make sure your employees know </a:t>
            </a:r>
            <a:r>
              <a:rPr lang="en-US" sz="3000" dirty="0" smtClean="0"/>
              <a:t/>
            </a:r>
            <a:br>
              <a:rPr lang="en-US" sz="3000" dirty="0" smtClean="0"/>
            </a:br>
            <a:r>
              <a:rPr lang="en-US" sz="3000" dirty="0" smtClean="0"/>
              <a:t>this plan.</a:t>
            </a:r>
            <a:endParaRPr lang="en-US" sz="3000" dirty="0"/>
          </a:p>
          <a:p>
            <a:endParaRPr lang="en-US" dirty="0"/>
          </a:p>
        </p:txBody>
      </p:sp>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C48BBBEA-BC76-5240-A3DC-9B48090FE1F7}" type="slidenum">
              <a:rPr lang="en-US" sz="1400">
                <a:solidFill>
                  <a:schemeClr val="bg1"/>
                </a:solidFill>
                <a:latin typeface="Verdana" charset="0"/>
              </a:rPr>
              <a:pPr/>
              <a:t>16</a:t>
            </a:fld>
            <a:endParaRPr lang="en-US" sz="1400">
              <a:solidFill>
                <a:schemeClr val="bg1"/>
              </a:solidFill>
              <a:latin typeface="Verdana" charset="0"/>
            </a:endParaRPr>
          </a:p>
        </p:txBody>
      </p:sp>
      <p:pic>
        <p:nvPicPr>
          <p:cNvPr id="30724" name="Picture 4" descr="A coworker helping another down the stairs using an evacuation chair" title="Evacuation Chai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433513"/>
            <a:ext cx="34290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algn="l"/>
            <a:r>
              <a:rPr lang="en-US"/>
              <a:t>13. Access to Materials</a:t>
            </a:r>
          </a:p>
        </p:txBody>
      </p:sp>
      <p:sp>
        <p:nvSpPr>
          <p:cNvPr id="31746" name="Content Placeholder 2"/>
          <p:cNvSpPr>
            <a:spLocks noGrp="1"/>
          </p:cNvSpPr>
          <p:nvPr>
            <p:ph idx="1"/>
          </p:nvPr>
        </p:nvSpPr>
        <p:spPr>
          <a:xfrm>
            <a:off x="457200" y="1296988"/>
            <a:ext cx="4457700" cy="4525962"/>
          </a:xfrm>
        </p:spPr>
        <p:txBody>
          <a:bodyPr/>
          <a:lstStyle/>
          <a:p>
            <a:r>
              <a:rPr lang="en-US" sz="2800" dirty="0"/>
              <a:t>Make menus available online so that (with technology) individuals with blindness </a:t>
            </a:r>
            <a:r>
              <a:rPr lang="en-US" sz="2800" dirty="0" smtClean="0"/>
              <a:t>and </a:t>
            </a:r>
            <a:r>
              <a:rPr lang="en-US" sz="2800" dirty="0"/>
              <a:t>low vision can read </a:t>
            </a:r>
            <a:r>
              <a:rPr lang="en-US" sz="2800" dirty="0" smtClean="0"/>
              <a:t>them.</a:t>
            </a:r>
            <a:endParaRPr lang="en-US" sz="2800" dirty="0"/>
          </a:p>
          <a:p>
            <a:r>
              <a:rPr lang="en-US" sz="2800" dirty="0"/>
              <a:t>Have your staff be ready </a:t>
            </a:r>
            <a:r>
              <a:rPr lang="en-US" sz="2800" dirty="0" smtClean="0"/>
              <a:t>to read </a:t>
            </a:r>
            <a:r>
              <a:rPr lang="en-US" sz="2800" dirty="0"/>
              <a:t>or verbally present the menu to people with </a:t>
            </a:r>
            <a:r>
              <a:rPr lang="en-US" sz="2800" dirty="0" smtClean="0"/>
              <a:t>blindness.</a:t>
            </a:r>
            <a:endParaRPr lang="en-US" sz="2800" dirty="0"/>
          </a:p>
          <a:p>
            <a:endParaRPr lang="en-US" dirty="0"/>
          </a:p>
        </p:txBody>
      </p:sp>
      <p:sp>
        <p:nvSpPr>
          <p:cNvPr id="3174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AD83E99-C997-B148-A147-CBFEEA699DB9}" type="slidenum">
              <a:rPr lang="en-US" sz="1400">
                <a:solidFill>
                  <a:schemeClr val="bg1"/>
                </a:solidFill>
                <a:latin typeface="Verdana" charset="0"/>
              </a:rPr>
              <a:pPr/>
              <a:t>17</a:t>
            </a:fld>
            <a:endParaRPr lang="en-US" sz="1400">
              <a:solidFill>
                <a:schemeClr val="bg1"/>
              </a:solidFill>
              <a:latin typeface="Verdana" charset="0"/>
            </a:endParaRPr>
          </a:p>
        </p:txBody>
      </p:sp>
      <p:pic>
        <p:nvPicPr>
          <p:cNvPr id="35844" name="Picture 4" descr="&quot;Braille and Picture Menus Available" title="Restaurant Sig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75" y="1971675"/>
            <a:ext cx="3463925" cy="297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lgn="l"/>
            <a:r>
              <a:rPr lang="en-US"/>
              <a:t>14. Alternate Service Provision</a:t>
            </a:r>
          </a:p>
        </p:txBody>
      </p:sp>
      <p:sp>
        <p:nvSpPr>
          <p:cNvPr id="32770" name="Content Placeholder 2"/>
          <p:cNvSpPr>
            <a:spLocks noGrp="1"/>
          </p:cNvSpPr>
          <p:nvPr>
            <p:ph idx="1"/>
          </p:nvPr>
        </p:nvSpPr>
        <p:spPr>
          <a:xfrm>
            <a:off x="457200" y="1600200"/>
            <a:ext cx="8229600" cy="2814638"/>
          </a:xfrm>
        </p:spPr>
        <p:txBody>
          <a:bodyPr/>
          <a:lstStyle/>
          <a:p>
            <a:r>
              <a:rPr lang="en-US" dirty="0"/>
              <a:t>If your business is not accessible, consider options for service delivery:</a:t>
            </a:r>
          </a:p>
          <a:p>
            <a:pPr lvl="1"/>
            <a:r>
              <a:rPr lang="en-US" dirty="0"/>
              <a:t>Sidewalk </a:t>
            </a:r>
            <a:r>
              <a:rPr lang="en-US" dirty="0" smtClean="0"/>
              <a:t>service</a:t>
            </a:r>
            <a:endParaRPr lang="en-US" dirty="0"/>
          </a:p>
          <a:p>
            <a:pPr lvl="1"/>
            <a:r>
              <a:rPr lang="en-US" dirty="0"/>
              <a:t>Home </a:t>
            </a:r>
            <a:r>
              <a:rPr lang="en-US" dirty="0" smtClean="0"/>
              <a:t>delivery</a:t>
            </a:r>
            <a:endParaRPr lang="en-US" dirty="0"/>
          </a:p>
          <a:p>
            <a:pPr lvl="1"/>
            <a:r>
              <a:rPr lang="en-US" dirty="0"/>
              <a:t>Personal </a:t>
            </a:r>
            <a:r>
              <a:rPr lang="en-US" dirty="0" smtClean="0"/>
              <a:t>shopper</a:t>
            </a:r>
            <a:endParaRPr lang="en-US" dirty="0"/>
          </a:p>
        </p:txBody>
      </p:sp>
      <p:sp>
        <p:nvSpPr>
          <p:cNvPr id="3277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AA120CE-D42F-D549-9C0A-77F63DC8A2FA}" type="slidenum">
              <a:rPr lang="en-US" sz="1400">
                <a:solidFill>
                  <a:schemeClr val="bg1"/>
                </a:solidFill>
                <a:latin typeface="Verdana" charset="0"/>
              </a:rPr>
              <a:pPr/>
              <a:t>18</a:t>
            </a:fld>
            <a:endParaRPr lang="en-US" sz="1400">
              <a:solidFill>
                <a:schemeClr val="bg1"/>
              </a:solidFill>
              <a:latin typeface="Verdana" charset="0"/>
            </a:endParaRPr>
          </a:p>
        </p:txBody>
      </p:sp>
      <p:pic>
        <p:nvPicPr>
          <p:cNvPr id="27652" name="Picture 4" descr="A Free Home Delivery advertisement" title="Free Home Delivery servi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5988" y="3716338"/>
            <a:ext cx="2690812"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algn="l"/>
            <a:r>
              <a:rPr lang="en-US" dirty="0"/>
              <a:t>15. </a:t>
            </a:r>
            <a:r>
              <a:rPr lang="en-US" dirty="0" smtClean="0"/>
              <a:t>Pool Access</a:t>
            </a:r>
            <a:endParaRPr lang="en-US" dirty="0"/>
          </a:p>
        </p:txBody>
      </p:sp>
      <p:sp>
        <p:nvSpPr>
          <p:cNvPr id="33794" name="Content Placeholder 2"/>
          <p:cNvSpPr>
            <a:spLocks noGrp="1"/>
          </p:cNvSpPr>
          <p:nvPr>
            <p:ph idx="1"/>
          </p:nvPr>
        </p:nvSpPr>
        <p:spPr/>
        <p:txBody>
          <a:bodyPr/>
          <a:lstStyle/>
          <a:p>
            <a:r>
              <a:rPr lang="en-US" dirty="0"/>
              <a:t>Have a pool </a:t>
            </a:r>
            <a:r>
              <a:rPr lang="en-US" dirty="0" smtClean="0"/>
              <a:t>lift out </a:t>
            </a:r>
            <a:r>
              <a:rPr lang="en-US" dirty="0"/>
              <a:t>and ready to be used any time the pool is </a:t>
            </a:r>
            <a:r>
              <a:rPr lang="en-US" dirty="0" smtClean="0"/>
              <a:t>open.</a:t>
            </a:r>
            <a:endParaRPr lang="en-US" dirty="0"/>
          </a:p>
          <a:p>
            <a:pPr>
              <a:buFont typeface="Arial" charset="0"/>
              <a:buNone/>
            </a:pPr>
            <a:endParaRPr lang="en-US" dirty="0"/>
          </a:p>
        </p:txBody>
      </p:sp>
      <p:sp>
        <p:nvSpPr>
          <p:cNvPr id="3379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59FAAF2-CA8A-B746-8429-0F9AF92C2529}" type="slidenum">
              <a:rPr lang="en-US" sz="1400">
                <a:solidFill>
                  <a:schemeClr val="bg1"/>
                </a:solidFill>
                <a:latin typeface="Verdana" charset="0"/>
              </a:rPr>
              <a:pPr/>
              <a:t>19</a:t>
            </a:fld>
            <a:endParaRPr lang="en-US" sz="1400">
              <a:solidFill>
                <a:schemeClr val="bg1"/>
              </a:solidFill>
              <a:latin typeface="Verdana" charset="0"/>
            </a:endParaRPr>
          </a:p>
        </p:txBody>
      </p:sp>
      <p:pic>
        <p:nvPicPr>
          <p:cNvPr id="43012" name="Picture 4" descr="Pool lift at the side of an outdoor pool " title="Pool Lif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49550"/>
            <a:ext cx="6096000"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l" eaLnBrk="1" hangingPunct="1"/>
            <a:r>
              <a:rPr lang="en-US"/>
              <a:t>Why It Pays . . . </a:t>
            </a:r>
          </a:p>
        </p:txBody>
      </p:sp>
      <p:sp>
        <p:nvSpPr>
          <p:cNvPr id="16386" name="Content Placeholder 2"/>
          <p:cNvSpPr>
            <a:spLocks noGrp="1"/>
          </p:cNvSpPr>
          <p:nvPr>
            <p:ph idx="1"/>
          </p:nvPr>
        </p:nvSpPr>
        <p:spPr>
          <a:xfrm>
            <a:off x="457200" y="1847850"/>
            <a:ext cx="8229600" cy="3924300"/>
          </a:xfrm>
        </p:spPr>
        <p:txBody>
          <a:bodyPr/>
          <a:lstStyle/>
          <a:p>
            <a:r>
              <a:rPr lang="en-US" sz="2800" dirty="0"/>
              <a:t>Customers with Disabilities, by the Numbers</a:t>
            </a:r>
          </a:p>
          <a:p>
            <a:pPr lvl="1"/>
            <a:r>
              <a:rPr lang="en-US" sz="2400" dirty="0"/>
              <a:t>There are 56.7 million people with disabilities in the United States (2010 US Census</a:t>
            </a:r>
            <a:r>
              <a:rPr lang="en-US" sz="2400" dirty="0" smtClean="0"/>
              <a:t>).</a:t>
            </a:r>
            <a:endParaRPr lang="en-US" sz="2400" dirty="0"/>
          </a:p>
          <a:p>
            <a:pPr lvl="1"/>
            <a:r>
              <a:rPr lang="en-US" sz="2400" dirty="0"/>
              <a:t>People with disabilities make up the largest minority group in the country (2012 SIPP</a:t>
            </a:r>
            <a:r>
              <a:rPr lang="en-US" sz="2400" dirty="0" smtClean="0"/>
              <a:t>).</a:t>
            </a:r>
            <a:endParaRPr lang="en-US" sz="2400" dirty="0"/>
          </a:p>
          <a:p>
            <a:pPr lvl="1"/>
            <a:r>
              <a:rPr lang="en-US" sz="2400" dirty="0"/>
              <a:t>20.9 million families have at least one member with a </a:t>
            </a:r>
            <a:r>
              <a:rPr lang="en-US" sz="2400" dirty="0" smtClean="0"/>
              <a:t>disability.</a:t>
            </a:r>
            <a:endParaRPr lang="en-US" sz="2400" dirty="0"/>
          </a:p>
          <a:p>
            <a:pPr lvl="1"/>
            <a:r>
              <a:rPr lang="en-US" sz="2400" dirty="0"/>
              <a:t>Millions of people with disabilities regularly travel, </a:t>
            </a:r>
            <a:r>
              <a:rPr lang="en-US" sz="2400" dirty="0" smtClean="0"/>
              <a:t>shop, </a:t>
            </a:r>
            <a:r>
              <a:rPr lang="en-US" sz="2400" dirty="0"/>
              <a:t>and </a:t>
            </a:r>
            <a:r>
              <a:rPr lang="en-US" sz="2400" dirty="0" smtClean="0"/>
              <a:t>dine out </a:t>
            </a:r>
            <a:r>
              <a:rPr lang="en-US" sz="2400" dirty="0"/>
              <a:t>with family and </a:t>
            </a:r>
            <a:r>
              <a:rPr lang="en-US" sz="2400" dirty="0" smtClean="0"/>
              <a:t>friends.</a:t>
            </a:r>
            <a:endParaRPr lang="en-US" sz="2400" dirty="0"/>
          </a:p>
          <a:p>
            <a:pPr eaLnBrk="1" hangingPunct="1"/>
            <a:endParaRPr lang="en-US" dirty="0"/>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07AA483-1B5F-DE49-B1FE-24E2E14AE1B3}" type="slidenum">
              <a:rPr lang="en-US" sz="1400">
                <a:solidFill>
                  <a:schemeClr val="bg1"/>
                </a:solidFill>
                <a:latin typeface="Verdana" charset="0"/>
              </a:rPr>
              <a:pPr/>
              <a:t>2</a:t>
            </a:fld>
            <a:endParaRPr lang="en-US" sz="1400">
              <a:solidFill>
                <a:schemeClr val="bg1"/>
              </a:solidFill>
              <a:latin typeface="Verdana" charset="0"/>
            </a:endParaRPr>
          </a:p>
        </p:txBody>
      </p:sp>
      <p:pic>
        <p:nvPicPr>
          <p:cNvPr id="16388" name="Picture 4" descr="A magnifying glass viewing the term, Market Research" title="Market Researc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74638"/>
            <a:ext cx="279400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lgn="l"/>
            <a:r>
              <a:rPr lang="en-US" dirty="0"/>
              <a:t>16. </a:t>
            </a:r>
            <a:r>
              <a:rPr lang="en-US" dirty="0" smtClean="0"/>
              <a:t>People-First Language</a:t>
            </a:r>
            <a:endParaRPr lang="en-US" dirty="0"/>
          </a:p>
        </p:txBody>
      </p:sp>
      <p:sp>
        <p:nvSpPr>
          <p:cNvPr id="34818" name="Content Placeholder 2"/>
          <p:cNvSpPr>
            <a:spLocks noGrp="1"/>
          </p:cNvSpPr>
          <p:nvPr>
            <p:ph idx="1"/>
          </p:nvPr>
        </p:nvSpPr>
        <p:spPr>
          <a:xfrm>
            <a:off x="457200" y="1373188"/>
            <a:ext cx="4772025" cy="4525962"/>
          </a:xfrm>
        </p:spPr>
        <p:txBody>
          <a:bodyPr/>
          <a:lstStyle/>
          <a:p>
            <a:pPr marL="0" indent="0">
              <a:buFont typeface="Arial" charset="0"/>
              <a:buNone/>
            </a:pPr>
            <a:r>
              <a:rPr lang="en-US" sz="2400" dirty="0"/>
              <a:t>Use </a:t>
            </a:r>
            <a:r>
              <a:rPr lang="en-US" sz="2400" dirty="0" smtClean="0"/>
              <a:t>people-first </a:t>
            </a:r>
            <a:r>
              <a:rPr lang="en-US" sz="2400" dirty="0"/>
              <a:t>language when referring to a person with </a:t>
            </a:r>
            <a:r>
              <a:rPr lang="en-US" sz="2400" dirty="0" smtClean="0"/>
              <a:t>disability.</a:t>
            </a:r>
            <a:endParaRPr lang="en-US" sz="2400" dirty="0"/>
          </a:p>
          <a:p>
            <a:pPr marL="0" indent="0"/>
            <a:r>
              <a:rPr lang="en-US" sz="2200" dirty="0"/>
              <a:t>Avoid using words like “confined to</a:t>
            </a:r>
            <a:r>
              <a:rPr lang="en-US" sz="2200" dirty="0" smtClean="0"/>
              <a:t>,” “suffers </a:t>
            </a:r>
            <a:r>
              <a:rPr lang="en-US" sz="2200" dirty="0"/>
              <a:t>from,” or “</a:t>
            </a:r>
            <a:r>
              <a:rPr lang="en-US" sz="2200" dirty="0" smtClean="0"/>
              <a:t>handicapped.”</a:t>
            </a:r>
            <a:endParaRPr lang="en-US" sz="2200" dirty="0"/>
          </a:p>
          <a:p>
            <a:pPr marL="0" indent="0"/>
            <a:r>
              <a:rPr lang="en-US" sz="2200" dirty="0"/>
              <a:t>Instead, say “a person who . . .”</a:t>
            </a:r>
          </a:p>
          <a:p>
            <a:pPr lvl="1"/>
            <a:r>
              <a:rPr lang="en-US" sz="2000" dirty="0"/>
              <a:t>“. . . has a disability”</a:t>
            </a:r>
          </a:p>
          <a:p>
            <a:pPr lvl="1"/>
            <a:r>
              <a:rPr lang="en-US" sz="2000" dirty="0"/>
              <a:t>“. . . uses a wheelchair”</a:t>
            </a:r>
          </a:p>
          <a:p>
            <a:pPr lvl="1"/>
            <a:r>
              <a:rPr lang="en-US" sz="2000" dirty="0"/>
              <a:t>“. . . is </a:t>
            </a:r>
            <a:r>
              <a:rPr lang="en-US" sz="2000" dirty="0" smtClean="0"/>
              <a:t>blind</a:t>
            </a:r>
            <a:r>
              <a:rPr lang="en-US" sz="2000" dirty="0"/>
              <a:t>”</a:t>
            </a:r>
          </a:p>
          <a:p>
            <a:pPr marL="0" indent="0"/>
            <a:r>
              <a:rPr lang="en-US" sz="2400" dirty="0">
                <a:solidFill>
                  <a:srgbClr val="000000"/>
                </a:solidFill>
              </a:rPr>
              <a:t>Opt for the word “accessible” over “handicapped” on </a:t>
            </a:r>
            <a:r>
              <a:rPr lang="en-US" sz="2400" dirty="0" smtClean="0">
                <a:solidFill>
                  <a:srgbClr val="000000"/>
                </a:solidFill>
              </a:rPr>
              <a:t>signage.</a:t>
            </a:r>
            <a:endParaRPr lang="en-US" sz="2400" dirty="0">
              <a:solidFill>
                <a:srgbClr val="000000"/>
              </a:solidFill>
            </a:endParaRPr>
          </a:p>
          <a:p>
            <a:pPr marL="0" indent="0"/>
            <a:endParaRPr lang="en-US" dirty="0"/>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F4F8F93F-7FE8-B64C-9CE6-6920C7A4BCB4}" type="slidenum">
              <a:rPr lang="en-US" sz="1400">
                <a:solidFill>
                  <a:schemeClr val="bg1"/>
                </a:solidFill>
                <a:latin typeface="Verdana" charset="0"/>
              </a:rPr>
              <a:pPr/>
              <a:t>20</a:t>
            </a:fld>
            <a:endParaRPr lang="en-US" sz="1400">
              <a:solidFill>
                <a:schemeClr val="bg1"/>
              </a:solidFill>
              <a:latin typeface="Verdana" charset="0"/>
            </a:endParaRPr>
          </a:p>
        </p:txBody>
      </p:sp>
      <p:pic>
        <p:nvPicPr>
          <p:cNvPr id="29700" name="Picture 4" title="Accessible, not &quot;handicapped&quot;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4825" y="4071938"/>
            <a:ext cx="3119438" cy="168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A person's mouth" title="A mout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4825" y="1417638"/>
            <a:ext cx="3101975" cy="185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algn="l"/>
            <a:r>
              <a:rPr lang="en-US" sz="4200"/>
              <a:t>17. Face-to-Face Communication</a:t>
            </a:r>
          </a:p>
        </p:txBody>
      </p:sp>
      <p:sp>
        <p:nvSpPr>
          <p:cNvPr id="35842" name="Content Placeholder 2"/>
          <p:cNvSpPr>
            <a:spLocks noGrp="1"/>
          </p:cNvSpPr>
          <p:nvPr>
            <p:ph idx="1"/>
          </p:nvPr>
        </p:nvSpPr>
        <p:spPr>
          <a:xfrm>
            <a:off x="457200" y="1417638"/>
            <a:ext cx="8229600" cy="4237037"/>
          </a:xfrm>
        </p:spPr>
        <p:txBody>
          <a:bodyPr/>
          <a:lstStyle/>
          <a:p>
            <a:r>
              <a:rPr lang="en-US" dirty="0"/>
              <a:t>If a person with a disability has a companion, speak to the person with a disability, not the </a:t>
            </a:r>
            <a:r>
              <a:rPr lang="en-US" dirty="0" smtClean="0"/>
              <a:t>companion.*</a:t>
            </a:r>
            <a:endParaRPr lang="en-US" dirty="0"/>
          </a:p>
          <a:p>
            <a:pPr>
              <a:buFont typeface="Arial" charset="0"/>
              <a:buNone/>
            </a:pPr>
            <a:endParaRPr lang="en-US" dirty="0"/>
          </a:p>
        </p:txBody>
      </p:sp>
      <p:sp>
        <p:nvSpPr>
          <p:cNvPr id="3584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B91063F-0096-8240-9B27-717F56359891}" type="slidenum">
              <a:rPr lang="en-US" sz="1400">
                <a:solidFill>
                  <a:schemeClr val="bg1"/>
                </a:solidFill>
                <a:latin typeface="Verdana" charset="0"/>
              </a:rPr>
              <a:pPr/>
              <a:t>21</a:t>
            </a:fld>
            <a:endParaRPr lang="en-US" sz="1400">
              <a:solidFill>
                <a:schemeClr val="bg1"/>
              </a:solidFill>
              <a:latin typeface="Verdana" charset="0"/>
            </a:endParaRPr>
          </a:p>
        </p:txBody>
      </p:sp>
      <p:pic>
        <p:nvPicPr>
          <p:cNvPr id="32772" name="Picture 4" descr="Two people having a conversation" title="Communica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3059113"/>
            <a:ext cx="6154738" cy="259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Rectangle 5"/>
          <p:cNvSpPr>
            <a:spLocks noChangeArrowheads="1"/>
          </p:cNvSpPr>
          <p:nvPr/>
        </p:nvSpPr>
        <p:spPr bwMode="auto">
          <a:xfrm>
            <a:off x="457200" y="5654675"/>
            <a:ext cx="8229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80963"/>
            <a:r>
              <a:rPr lang="en-US">
                <a:latin typeface="Arial" charset="0"/>
              </a:rPr>
              <a:t>*Unless directed to do so by the person with a disability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lgn="l"/>
            <a:r>
              <a:rPr lang="en-US" dirty="0"/>
              <a:t>18. Telephone </a:t>
            </a:r>
            <a:r>
              <a:rPr lang="en-US" dirty="0" smtClean="0"/>
              <a:t>Relay Services</a:t>
            </a:r>
            <a:endParaRPr lang="en-US" dirty="0"/>
          </a:p>
        </p:txBody>
      </p:sp>
      <p:sp>
        <p:nvSpPr>
          <p:cNvPr id="36866" name="Content Placeholder 2"/>
          <p:cNvSpPr>
            <a:spLocks noGrp="1"/>
          </p:cNvSpPr>
          <p:nvPr>
            <p:ph idx="1"/>
          </p:nvPr>
        </p:nvSpPr>
        <p:spPr>
          <a:xfrm>
            <a:off x="457200" y="1763713"/>
            <a:ext cx="8229600" cy="4525962"/>
          </a:xfrm>
        </p:spPr>
        <p:txBody>
          <a:bodyPr/>
          <a:lstStyle/>
          <a:p>
            <a:endParaRPr lang="en-US" dirty="0"/>
          </a:p>
          <a:p>
            <a:endParaRPr lang="en-US" dirty="0"/>
          </a:p>
          <a:p>
            <a:endParaRPr lang="en-US" dirty="0"/>
          </a:p>
          <a:p>
            <a:endParaRPr lang="en-US" dirty="0"/>
          </a:p>
          <a:p>
            <a:r>
              <a:rPr lang="en-US" dirty="0"/>
              <a:t>Individuals who are deaf make phone calls using relay services. Please accept these calls, and treat them like any other phone call you </a:t>
            </a:r>
            <a:r>
              <a:rPr lang="en-US" dirty="0" smtClean="0"/>
              <a:t>receive.</a:t>
            </a:r>
            <a:endParaRPr lang="en-US" dirty="0"/>
          </a:p>
          <a:p>
            <a:pPr>
              <a:buFont typeface="Arial" charset="0"/>
              <a:buNone/>
            </a:pPr>
            <a:endParaRPr lang="en-US" dirty="0"/>
          </a:p>
        </p:txBody>
      </p:sp>
      <p:sp>
        <p:nvSpPr>
          <p:cNvPr id="3686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918E2BAB-DBEE-1243-9ED7-6710685BE793}" type="slidenum">
              <a:rPr lang="en-US" sz="1400">
                <a:solidFill>
                  <a:schemeClr val="bg1"/>
                </a:solidFill>
                <a:latin typeface="Verdana" charset="0"/>
              </a:rPr>
              <a:pPr/>
              <a:t>22</a:t>
            </a:fld>
            <a:endParaRPr lang="en-US" sz="1400">
              <a:solidFill>
                <a:schemeClr val="bg1"/>
              </a:solidFill>
              <a:latin typeface="Verdana" charset="0"/>
            </a:endParaRPr>
          </a:p>
        </p:txBody>
      </p:sp>
      <p:pic>
        <p:nvPicPr>
          <p:cNvPr id="34820" name="Picture 4" descr="Two people having a conversation with assistance from a relay serivce operator. " title="Relay Service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2838" y="1400175"/>
            <a:ext cx="4378325" cy="262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lgn="l"/>
            <a:r>
              <a:rPr lang="en-US"/>
              <a:t>19. Written Information</a:t>
            </a:r>
          </a:p>
        </p:txBody>
      </p:sp>
      <p:sp>
        <p:nvSpPr>
          <p:cNvPr id="37890" name="Content Placeholder 2"/>
          <p:cNvSpPr>
            <a:spLocks noGrp="1"/>
          </p:cNvSpPr>
          <p:nvPr>
            <p:ph idx="1"/>
          </p:nvPr>
        </p:nvSpPr>
        <p:spPr>
          <a:xfrm>
            <a:off x="3829050" y="1600200"/>
            <a:ext cx="4857750" cy="4079875"/>
          </a:xfrm>
        </p:spPr>
        <p:txBody>
          <a:bodyPr/>
          <a:lstStyle/>
          <a:p>
            <a:r>
              <a:rPr lang="en-US" dirty="0"/>
              <a:t>Structure content in a logical </a:t>
            </a:r>
            <a:r>
              <a:rPr lang="en-US" dirty="0" smtClean="0"/>
              <a:t>order, </a:t>
            </a:r>
            <a:r>
              <a:rPr lang="en-US" dirty="0"/>
              <a:t>using plain </a:t>
            </a:r>
            <a:r>
              <a:rPr lang="en-US" dirty="0" smtClean="0"/>
              <a:t>English </a:t>
            </a:r>
            <a:r>
              <a:rPr lang="en-US" dirty="0"/>
              <a:t>and avoiding long </a:t>
            </a:r>
            <a:r>
              <a:rPr lang="en-US" dirty="0" smtClean="0"/>
              <a:t>sentences.</a:t>
            </a:r>
            <a:endParaRPr lang="en-US" dirty="0"/>
          </a:p>
          <a:p>
            <a:r>
              <a:rPr lang="en-US" dirty="0"/>
              <a:t>Use appropriate font sizes, colors, and contrast on written </a:t>
            </a:r>
            <a:r>
              <a:rPr lang="en-US" dirty="0" smtClean="0"/>
              <a:t>materials.</a:t>
            </a:r>
            <a:endParaRPr lang="en-US" dirty="0"/>
          </a:p>
          <a:p>
            <a:pPr>
              <a:buFont typeface="Arial" charset="0"/>
              <a:buNone/>
            </a:pPr>
            <a:endParaRPr lang="en-US" dirty="0"/>
          </a:p>
        </p:txBody>
      </p:sp>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692468D1-CB8B-0C40-BED2-E5CEE6B42DB3}" type="slidenum">
              <a:rPr lang="en-US" sz="1400">
                <a:solidFill>
                  <a:schemeClr val="bg1"/>
                </a:solidFill>
                <a:latin typeface="Verdana" charset="0"/>
              </a:rPr>
              <a:pPr/>
              <a:t>23</a:t>
            </a:fld>
            <a:endParaRPr lang="en-US" sz="1400">
              <a:solidFill>
                <a:schemeClr val="bg1"/>
              </a:solidFill>
              <a:latin typeface="Verdana" charset="0"/>
            </a:endParaRPr>
          </a:p>
        </p:txBody>
      </p:sp>
      <p:pic>
        <p:nvPicPr>
          <p:cNvPr id="33796" name="Picture 4" descr="A seal that is slumped over, exasperating, saying, &quot;It's tiring to read sentences that go on and on and on and on and on and on and on and on and on" title="Tips for Better Writ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3114675" cy="426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lgn="l"/>
            <a:r>
              <a:rPr lang="en-US" dirty="0"/>
              <a:t>20. </a:t>
            </a:r>
            <a:r>
              <a:rPr lang="en-US" dirty="0" smtClean="0"/>
              <a:t>Accommodations</a:t>
            </a:r>
            <a:endParaRPr lang="en-US" dirty="0"/>
          </a:p>
        </p:txBody>
      </p:sp>
      <p:sp>
        <p:nvSpPr>
          <p:cNvPr id="38914" name="Content Placeholder 2"/>
          <p:cNvSpPr>
            <a:spLocks noGrp="1"/>
          </p:cNvSpPr>
          <p:nvPr>
            <p:ph idx="1"/>
          </p:nvPr>
        </p:nvSpPr>
        <p:spPr>
          <a:xfrm>
            <a:off x="457200" y="1417638"/>
            <a:ext cx="8229600" cy="4525962"/>
          </a:xfrm>
        </p:spPr>
        <p:txBody>
          <a:bodyPr/>
          <a:lstStyle/>
          <a:p>
            <a:r>
              <a:rPr lang="en-US" sz="3000" dirty="0"/>
              <a:t>Be willing to exchange notes to talk with individuals who are deaf or hard of </a:t>
            </a:r>
            <a:r>
              <a:rPr lang="en-US" sz="3000" dirty="0" smtClean="0"/>
              <a:t>hearing. </a:t>
            </a:r>
            <a:endParaRPr lang="en-US" sz="3000" dirty="0"/>
          </a:p>
          <a:p>
            <a:pPr>
              <a:buFont typeface="Arial" charset="0"/>
              <a:buNone/>
            </a:pPr>
            <a:endParaRPr lang="en-US" dirty="0"/>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EDBCB68-FA8F-AD44-82A4-F900DA97AD7F}" type="slidenum">
              <a:rPr lang="en-US" sz="1400">
                <a:solidFill>
                  <a:schemeClr val="bg1"/>
                </a:solidFill>
                <a:latin typeface="Verdana" charset="0"/>
              </a:rPr>
              <a:pPr/>
              <a:t>24</a:t>
            </a:fld>
            <a:endParaRPr lang="en-US" sz="1400">
              <a:solidFill>
                <a:schemeClr val="bg1"/>
              </a:solidFill>
              <a:latin typeface="Verdana" charset="0"/>
            </a:endParaRPr>
          </a:p>
        </p:txBody>
      </p:sp>
      <p:pic>
        <p:nvPicPr>
          <p:cNvPr id="36868" name="Picture 4" descr="hands holding a pen and paper" title="Writ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488" y="2573338"/>
            <a:ext cx="7200900" cy="337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algn="l"/>
            <a:r>
              <a:rPr lang="en-US"/>
              <a:t>21. Patience</a:t>
            </a:r>
          </a:p>
        </p:txBody>
      </p:sp>
      <p:sp>
        <p:nvSpPr>
          <p:cNvPr id="39938" name="Content Placeholder 2"/>
          <p:cNvSpPr>
            <a:spLocks noGrp="1"/>
          </p:cNvSpPr>
          <p:nvPr>
            <p:ph idx="1"/>
          </p:nvPr>
        </p:nvSpPr>
        <p:spPr>
          <a:xfrm>
            <a:off x="457200" y="1296988"/>
            <a:ext cx="8229600" cy="4829175"/>
          </a:xfrm>
        </p:spPr>
        <p:txBody>
          <a:bodyPr/>
          <a:lstStyle/>
          <a:p>
            <a:r>
              <a:rPr lang="en-US" dirty="0"/>
              <a:t>Individuals with speech, hearing, and sight disabilities may require extra time. </a:t>
            </a:r>
            <a:r>
              <a:rPr lang="en-US" dirty="0" smtClean="0"/>
              <a:t>Be </a:t>
            </a:r>
            <a:r>
              <a:rPr lang="en-US" dirty="0"/>
              <a:t>patient </a:t>
            </a:r>
            <a:r>
              <a:rPr lang="en-US" dirty="0" smtClean="0"/>
              <a:t>so that you can </a:t>
            </a:r>
            <a:r>
              <a:rPr lang="en-US" dirty="0"/>
              <a:t>understand what is being said, and how to </a:t>
            </a:r>
            <a:r>
              <a:rPr lang="en-US" dirty="0" smtClean="0"/>
              <a:t>assist.</a:t>
            </a:r>
            <a:endParaRPr lang="en-US" dirty="0"/>
          </a:p>
          <a:p>
            <a:pPr>
              <a:buFont typeface="Arial" charset="0"/>
              <a:buNone/>
            </a:pPr>
            <a:endParaRPr lang="en-US" dirty="0"/>
          </a:p>
        </p:txBody>
      </p:sp>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A675CAF-3B6A-FF4A-9844-FCAA6177F8A3}" type="slidenum">
              <a:rPr lang="en-US" sz="1400">
                <a:solidFill>
                  <a:schemeClr val="bg1"/>
                </a:solidFill>
                <a:latin typeface="Verdana" charset="0"/>
              </a:rPr>
              <a:pPr/>
              <a:t>25</a:t>
            </a:fld>
            <a:endParaRPr lang="en-US" sz="1400">
              <a:solidFill>
                <a:schemeClr val="bg1"/>
              </a:solidFill>
              <a:latin typeface="Verdana" charset="0"/>
            </a:endParaRPr>
          </a:p>
        </p:txBody>
      </p:sp>
      <p:pic>
        <p:nvPicPr>
          <p:cNvPr id="37892" name="Picture 4" descr="Two sillouettes with talk bubbles above their heads" title="Pati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4975" y="3252788"/>
            <a:ext cx="2981325"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algn="l"/>
            <a:r>
              <a:rPr lang="en-US" dirty="0"/>
              <a:t>22. </a:t>
            </a:r>
            <a:r>
              <a:rPr lang="en-US" dirty="0" smtClean="0"/>
              <a:t>Offering Assistance</a:t>
            </a:r>
            <a:endParaRPr lang="en-US" dirty="0"/>
          </a:p>
        </p:txBody>
      </p:sp>
      <p:sp>
        <p:nvSpPr>
          <p:cNvPr id="40962" name="Content Placeholder 2"/>
          <p:cNvSpPr>
            <a:spLocks noGrp="1"/>
          </p:cNvSpPr>
          <p:nvPr>
            <p:ph idx="1"/>
          </p:nvPr>
        </p:nvSpPr>
        <p:spPr>
          <a:xfrm>
            <a:off x="457200" y="1284288"/>
            <a:ext cx="8229600" cy="4841875"/>
          </a:xfrm>
        </p:spPr>
        <p:txBody>
          <a:bodyPr/>
          <a:lstStyle/>
          <a:p>
            <a:r>
              <a:rPr lang="en-US" dirty="0"/>
              <a:t>Always ask a person with a disability if they need </a:t>
            </a:r>
            <a:r>
              <a:rPr lang="en-US" dirty="0" smtClean="0"/>
              <a:t>assistance. Never </a:t>
            </a:r>
            <a:r>
              <a:rPr lang="en-US" dirty="0"/>
              <a:t>assume </a:t>
            </a:r>
            <a:r>
              <a:rPr lang="en-US" dirty="0" smtClean="0"/>
              <a:t/>
            </a:r>
            <a:br>
              <a:rPr lang="en-US" dirty="0" smtClean="0"/>
            </a:br>
            <a:r>
              <a:rPr lang="en-US" dirty="0" smtClean="0"/>
              <a:t>they do.</a:t>
            </a:r>
            <a:endParaRPr lang="en-US" dirty="0"/>
          </a:p>
          <a:p>
            <a:pPr>
              <a:buFont typeface="Arial" charset="0"/>
              <a:buNone/>
            </a:pPr>
            <a:endParaRPr lang="en-US" dirty="0"/>
          </a:p>
        </p:txBody>
      </p:sp>
      <p:sp>
        <p:nvSpPr>
          <p:cNvPr id="4096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805FB9C-33EC-E449-A5FC-4D9A4D4FF05E}" type="slidenum">
              <a:rPr lang="en-US" sz="1400">
                <a:solidFill>
                  <a:schemeClr val="bg1"/>
                </a:solidFill>
                <a:latin typeface="Verdana" charset="0"/>
              </a:rPr>
              <a:pPr/>
              <a:t>26</a:t>
            </a:fld>
            <a:endParaRPr lang="en-US" sz="1400">
              <a:solidFill>
                <a:schemeClr val="bg1"/>
              </a:solidFill>
              <a:latin typeface="Verdana" charset="0"/>
            </a:endParaRPr>
          </a:p>
        </p:txBody>
      </p:sp>
      <p:pic>
        <p:nvPicPr>
          <p:cNvPr id="39940" name="Picture 4" descr="A person asking another person if they need assistance with a plant " title="Ask if Assistance is Need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2986088"/>
            <a:ext cx="6226175" cy="300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algn="l"/>
            <a:r>
              <a:rPr lang="en-US" dirty="0"/>
              <a:t>23. </a:t>
            </a:r>
            <a:r>
              <a:rPr lang="en-US" dirty="0" smtClean="0"/>
              <a:t>Waiting for Acceptance</a:t>
            </a:r>
            <a:endParaRPr lang="en-US" dirty="0"/>
          </a:p>
        </p:txBody>
      </p:sp>
      <p:sp>
        <p:nvSpPr>
          <p:cNvPr id="41986" name="Content Placeholder 2"/>
          <p:cNvSpPr>
            <a:spLocks noGrp="1"/>
          </p:cNvSpPr>
          <p:nvPr>
            <p:ph idx="1"/>
          </p:nvPr>
        </p:nvSpPr>
        <p:spPr>
          <a:xfrm>
            <a:off x="457200" y="1420813"/>
            <a:ext cx="8229600" cy="4525962"/>
          </a:xfrm>
        </p:spPr>
        <p:txBody>
          <a:bodyPr/>
          <a:lstStyle/>
          <a:p>
            <a:r>
              <a:rPr lang="en-US" dirty="0"/>
              <a:t>Offer your arm to a person who is blind who needs to be led to another location</a:t>
            </a:r>
            <a:r>
              <a:rPr lang="en-US" dirty="0" smtClean="0"/>
              <a:t>, and wait </a:t>
            </a:r>
            <a:r>
              <a:rPr lang="en-US" dirty="0"/>
              <a:t>for them to accept the </a:t>
            </a:r>
            <a:r>
              <a:rPr lang="en-US" dirty="0" smtClean="0"/>
              <a:t>assistance.</a:t>
            </a:r>
            <a:endParaRPr lang="en-US" dirty="0"/>
          </a:p>
          <a:p>
            <a:pPr>
              <a:buFont typeface="Arial" charset="0"/>
              <a:buNone/>
            </a:pPr>
            <a:endParaRPr lang="en-US" dirty="0"/>
          </a:p>
        </p:txBody>
      </p:sp>
      <p:sp>
        <p:nvSpPr>
          <p:cNvPr id="4198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57471A5-DA13-FF4D-9249-19D0930039B4}" type="slidenum">
              <a:rPr lang="en-US" sz="1400">
                <a:solidFill>
                  <a:schemeClr val="bg1"/>
                </a:solidFill>
                <a:latin typeface="Verdana" charset="0"/>
              </a:rPr>
              <a:pPr/>
              <a:t>27</a:t>
            </a:fld>
            <a:endParaRPr lang="en-US" sz="1400">
              <a:solidFill>
                <a:schemeClr val="bg1"/>
              </a:solidFill>
              <a:latin typeface="Verdana" charset="0"/>
            </a:endParaRPr>
          </a:p>
        </p:txBody>
      </p:sp>
      <p:pic>
        <p:nvPicPr>
          <p:cNvPr id="40964" name="Picture 4" descr="A person taking another person's arm for assistance " title="Offering an ar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3086100"/>
            <a:ext cx="6881812"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lgn="l"/>
            <a:r>
              <a:rPr lang="en-US" dirty="0"/>
              <a:t>24. </a:t>
            </a:r>
            <a:r>
              <a:rPr lang="en-US" smtClean="0"/>
              <a:t>Policy Modification</a:t>
            </a:r>
            <a:endParaRPr lang="en-US" dirty="0"/>
          </a:p>
        </p:txBody>
      </p:sp>
      <p:sp>
        <p:nvSpPr>
          <p:cNvPr id="43010" name="Content Placeholder 2"/>
          <p:cNvSpPr>
            <a:spLocks noGrp="1"/>
          </p:cNvSpPr>
          <p:nvPr>
            <p:ph idx="1"/>
          </p:nvPr>
        </p:nvSpPr>
        <p:spPr>
          <a:xfrm>
            <a:off x="457200" y="1311275"/>
            <a:ext cx="8229600" cy="4814888"/>
          </a:xfrm>
        </p:spPr>
        <p:txBody>
          <a:bodyPr/>
          <a:lstStyle/>
          <a:p>
            <a:r>
              <a:rPr lang="en-US" dirty="0"/>
              <a:t>Be willing to modify policy or provide additional assistance</a:t>
            </a:r>
            <a:r>
              <a:rPr lang="en-US" dirty="0" smtClean="0"/>
              <a:t>. For example, if </a:t>
            </a:r>
            <a:r>
              <a:rPr lang="en-US" dirty="0"/>
              <a:t>a policy requires a </a:t>
            </a:r>
            <a:r>
              <a:rPr lang="en-US" dirty="0" smtClean="0"/>
              <a:t>driver’s </a:t>
            </a:r>
            <a:r>
              <a:rPr lang="en-US" dirty="0"/>
              <a:t>license ID, </a:t>
            </a:r>
            <a:r>
              <a:rPr lang="en-US" dirty="0" smtClean="0"/>
              <a:t>modify it to </a:t>
            </a:r>
            <a:r>
              <a:rPr lang="en-US" dirty="0"/>
              <a:t>accept an alternative ID as some people do not </a:t>
            </a:r>
            <a:r>
              <a:rPr lang="en-US" dirty="0" smtClean="0"/>
              <a:t>drive.</a:t>
            </a:r>
            <a:endParaRPr lang="en-US" dirty="0"/>
          </a:p>
          <a:p>
            <a:pPr>
              <a:buFont typeface="Arial" charset="0"/>
              <a:buNone/>
            </a:pPr>
            <a:endParaRPr lang="en-US" dirty="0"/>
          </a:p>
        </p:txBody>
      </p:sp>
      <p:sp>
        <p:nvSpPr>
          <p:cNvPr id="430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0A773922-9BE9-5143-8D35-C28E13B4ED86}" type="slidenum">
              <a:rPr lang="en-US" sz="1400">
                <a:solidFill>
                  <a:schemeClr val="bg1"/>
                </a:solidFill>
                <a:latin typeface="Verdana" charset="0"/>
              </a:rPr>
              <a:pPr/>
              <a:t>28</a:t>
            </a:fld>
            <a:endParaRPr lang="en-US" sz="1400">
              <a:solidFill>
                <a:schemeClr val="bg1"/>
              </a:solidFill>
              <a:latin typeface="Verdana" charset="0"/>
            </a:endParaRPr>
          </a:p>
        </p:txBody>
      </p:sp>
      <p:pic>
        <p:nvPicPr>
          <p:cNvPr id="41988" name="Picture 4" descr="An ID card that is not a Driver's License" title="ID car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1813" y="3829050"/>
            <a:ext cx="4344987"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algn="l"/>
            <a:r>
              <a:rPr lang="en-US"/>
              <a:t>25. Customer Feedback</a:t>
            </a:r>
          </a:p>
        </p:txBody>
      </p:sp>
      <p:sp>
        <p:nvSpPr>
          <p:cNvPr id="44034" name="Content Placeholder 2"/>
          <p:cNvSpPr>
            <a:spLocks noGrp="1"/>
          </p:cNvSpPr>
          <p:nvPr>
            <p:ph idx="1"/>
          </p:nvPr>
        </p:nvSpPr>
        <p:spPr>
          <a:xfrm>
            <a:off x="457200" y="1284288"/>
            <a:ext cx="4471988" cy="2444750"/>
          </a:xfrm>
        </p:spPr>
        <p:txBody>
          <a:bodyPr/>
          <a:lstStyle/>
          <a:p>
            <a:r>
              <a:rPr lang="en-US" dirty="0"/>
              <a:t>Comments and input from patrons with disabilities is a great way to learn about your customers, </a:t>
            </a:r>
            <a:r>
              <a:rPr lang="en-US" dirty="0" smtClean="0"/>
              <a:t>and to </a:t>
            </a:r>
            <a:r>
              <a:rPr lang="en-US" dirty="0"/>
              <a:t>make </a:t>
            </a:r>
            <a:r>
              <a:rPr lang="en-US" dirty="0" smtClean="0"/>
              <a:t>sure they will return to your business time </a:t>
            </a:r>
            <a:r>
              <a:rPr lang="en-US" dirty="0"/>
              <a:t>and </a:t>
            </a:r>
            <a:r>
              <a:rPr lang="en-US" dirty="0" smtClean="0"/>
              <a:t>again.</a:t>
            </a:r>
            <a:endParaRPr lang="en-US" dirty="0"/>
          </a:p>
          <a:p>
            <a:pPr>
              <a:buFont typeface="Arial" charset="0"/>
              <a:buNone/>
            </a:pPr>
            <a:endParaRPr lang="en-US" dirty="0"/>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51B259C-A549-194C-92C5-F7166F4377D0}" type="slidenum">
              <a:rPr lang="en-US" sz="1400">
                <a:solidFill>
                  <a:schemeClr val="bg1"/>
                </a:solidFill>
                <a:latin typeface="Verdana" charset="0"/>
              </a:rPr>
              <a:pPr/>
              <a:t>29</a:t>
            </a:fld>
            <a:endParaRPr lang="en-US" sz="1400">
              <a:solidFill>
                <a:schemeClr val="bg1"/>
              </a:solidFill>
              <a:latin typeface="Verdana" charset="0"/>
            </a:endParaRPr>
          </a:p>
        </p:txBody>
      </p:sp>
      <p:pic>
        <p:nvPicPr>
          <p:cNvPr id="44036" name="Picture 4" descr="A satisfaction &quot;meter&quot;/scale with angry faces on one side and happy faces on the other" title="Customer Satisfa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155825"/>
            <a:ext cx="3657600" cy="243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t>Discretionary Spending of People with Disabilities</a:t>
            </a:r>
          </a:p>
        </p:txBody>
      </p:sp>
      <p:sp>
        <p:nvSpPr>
          <p:cNvPr id="17410" name="Content Placeholder 2"/>
          <p:cNvSpPr>
            <a:spLocks noGrp="1"/>
          </p:cNvSpPr>
          <p:nvPr>
            <p:ph idx="1"/>
          </p:nvPr>
        </p:nvSpPr>
        <p:spPr>
          <a:xfrm>
            <a:off x="714375" y="1600200"/>
            <a:ext cx="7972425" cy="4525963"/>
          </a:xfrm>
        </p:spPr>
        <p:txBody>
          <a:bodyPr/>
          <a:lstStyle/>
          <a:p>
            <a:r>
              <a:rPr lang="en-US" sz="2800" dirty="0"/>
              <a:t>The market of people with disabilities has over $200 billion in discretionary spending, four times the spending power of teenagers (U.S. Dept. of Labor</a:t>
            </a:r>
            <a:r>
              <a:rPr lang="en-US" sz="2800" dirty="0" smtClean="0"/>
              <a:t>).</a:t>
            </a:r>
            <a:endParaRPr lang="en-US" sz="2800" dirty="0"/>
          </a:p>
          <a:p>
            <a:r>
              <a:rPr lang="en-US" sz="2800" dirty="0"/>
              <a:t>Diners with disabilities are estimated to spend $35 billion annually in restaurants  (</a:t>
            </a:r>
            <a:r>
              <a:rPr lang="en-US" sz="2800" dirty="0" err="1"/>
              <a:t>www.pnnonline.org</a:t>
            </a:r>
            <a:r>
              <a:rPr lang="en-US" sz="2800" dirty="0" smtClean="0"/>
              <a:t>).</a:t>
            </a:r>
            <a:endParaRPr lang="en-US" sz="2800" dirty="0"/>
          </a:p>
          <a:p>
            <a:r>
              <a:rPr lang="en-US" sz="2800" dirty="0"/>
              <a:t>Spending by travelers with disabilities exceeds $13.6 billion annually (NY Times</a:t>
            </a:r>
            <a:r>
              <a:rPr lang="en-US" sz="2800" dirty="0" smtClean="0"/>
              <a:t>).</a:t>
            </a:r>
            <a:endParaRPr lang="en-US" sz="2800" dirty="0"/>
          </a:p>
          <a:p>
            <a:pPr eaLnBrk="1" hangingPunct="1"/>
            <a:endParaRPr lang="en-US" dirty="0"/>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A4F497F-1B65-BB41-8F49-5BA14C8C1C43}" type="slidenum">
              <a:rPr lang="en-US" sz="1400">
                <a:solidFill>
                  <a:schemeClr val="bg1"/>
                </a:solidFill>
                <a:latin typeface="Verdana" charset="0"/>
              </a:rPr>
              <a:pPr/>
              <a:t>3</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dirty="0"/>
              <a:t>Reaping the </a:t>
            </a:r>
            <a:r>
              <a:rPr lang="en-US" dirty="0" smtClean="0"/>
              <a:t>Rewards!</a:t>
            </a:r>
            <a:endParaRPr lang="en-US" dirty="0"/>
          </a:p>
        </p:txBody>
      </p:sp>
      <p:sp>
        <p:nvSpPr>
          <p:cNvPr id="45058" name="Content Placeholder 2"/>
          <p:cNvSpPr>
            <a:spLocks noGrp="1"/>
          </p:cNvSpPr>
          <p:nvPr>
            <p:ph idx="1"/>
          </p:nvPr>
        </p:nvSpPr>
        <p:spPr>
          <a:xfrm>
            <a:off x="457200" y="1600200"/>
            <a:ext cx="8229600" cy="4229100"/>
          </a:xfrm>
        </p:spPr>
        <p:txBody>
          <a:bodyPr/>
          <a:lstStyle/>
          <a:p>
            <a:r>
              <a:rPr lang="en-US" sz="2600" dirty="0"/>
              <a:t>Making your business friendly to people with disabilities will allow you to:</a:t>
            </a:r>
          </a:p>
          <a:p>
            <a:pPr lvl="1"/>
            <a:r>
              <a:rPr lang="en-US" sz="2400" dirty="0"/>
              <a:t>Tap into the population of those with the largest degree of discretionary spending in the </a:t>
            </a:r>
            <a:r>
              <a:rPr lang="en-US" sz="2400" dirty="0" smtClean="0"/>
              <a:t>market.</a:t>
            </a:r>
            <a:endParaRPr lang="en-US" sz="2400" dirty="0"/>
          </a:p>
          <a:p>
            <a:pPr lvl="1"/>
            <a:r>
              <a:rPr lang="en-US" sz="2400" dirty="0"/>
              <a:t>Benefit from free marketing through “word of mouth” advertising within the population of people with disabilities and their families/</a:t>
            </a:r>
            <a:r>
              <a:rPr lang="en-US" sz="2400" dirty="0" smtClean="0"/>
              <a:t>friends.</a:t>
            </a:r>
            <a:endParaRPr lang="en-US" sz="2400" dirty="0"/>
          </a:p>
          <a:p>
            <a:pPr lvl="1"/>
            <a:r>
              <a:rPr lang="en-US" sz="2400" dirty="0"/>
              <a:t>A</a:t>
            </a:r>
            <a:r>
              <a:rPr lang="en-US" sz="2400" dirty="0" smtClean="0"/>
              <a:t>ugment </a:t>
            </a:r>
            <a:r>
              <a:rPr lang="en-US" sz="2400" dirty="0"/>
              <a:t>your business with </a:t>
            </a:r>
            <a:r>
              <a:rPr lang="en-US" sz="2400" dirty="0" smtClean="0"/>
              <a:t>loyal </a:t>
            </a:r>
            <a:r>
              <a:rPr lang="en-US" sz="2400" dirty="0"/>
              <a:t>and dependable </a:t>
            </a:r>
            <a:r>
              <a:rPr lang="en-US" sz="2400" dirty="0" smtClean="0"/>
              <a:t>employees: </a:t>
            </a:r>
            <a:r>
              <a:rPr lang="en-US" sz="2400" dirty="0"/>
              <a:t>qualified people with </a:t>
            </a:r>
            <a:r>
              <a:rPr lang="en-US" sz="2400" dirty="0" smtClean="0"/>
              <a:t>disabilities.</a:t>
            </a:r>
            <a:endParaRPr lang="en-US" sz="2400" dirty="0"/>
          </a:p>
        </p:txBody>
      </p:sp>
      <p:sp>
        <p:nvSpPr>
          <p:cNvPr id="4505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AC2F30E8-47F1-4A47-9C83-7804228D0B86}" type="slidenum">
              <a:rPr lang="en-US" sz="1400">
                <a:solidFill>
                  <a:schemeClr val="bg1"/>
                </a:solidFill>
                <a:latin typeface="Verdana" charset="0"/>
              </a:rPr>
              <a:pPr/>
              <a:t>30</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dirty="0"/>
              <a:t>You Don’t Have to Do It </a:t>
            </a:r>
            <a:r>
              <a:rPr lang="en-US" dirty="0" smtClean="0"/>
              <a:t>Alone.</a:t>
            </a:r>
            <a:endParaRPr lang="en-US" dirty="0"/>
          </a:p>
        </p:txBody>
      </p:sp>
      <p:sp>
        <p:nvSpPr>
          <p:cNvPr id="46082" name="Content Placeholder 2"/>
          <p:cNvSpPr>
            <a:spLocks noGrp="1"/>
          </p:cNvSpPr>
          <p:nvPr>
            <p:ph idx="1"/>
          </p:nvPr>
        </p:nvSpPr>
        <p:spPr/>
        <p:txBody>
          <a:bodyPr/>
          <a:lstStyle/>
          <a:p>
            <a:r>
              <a:rPr lang="en-US" dirty="0"/>
              <a:t>There are resources to assist you that are both available and willing to </a:t>
            </a:r>
            <a:r>
              <a:rPr lang="en-US" dirty="0" smtClean="0"/>
              <a:t>help.</a:t>
            </a:r>
            <a:endParaRPr lang="en-US" dirty="0"/>
          </a:p>
          <a:p>
            <a:r>
              <a:rPr lang="en-US" dirty="0"/>
              <a:t>Contacting your local office of </a:t>
            </a:r>
            <a:r>
              <a:rPr lang="en-US" b="1" dirty="0"/>
              <a:t>Vocational Rehabilitation Services</a:t>
            </a:r>
            <a:r>
              <a:rPr lang="en-US" dirty="0"/>
              <a:t> is a great place to </a:t>
            </a:r>
            <a:r>
              <a:rPr lang="en-US" dirty="0" smtClean="0"/>
              <a:t>start. </a:t>
            </a:r>
            <a:endParaRPr lang="en-US" b="1" dirty="0"/>
          </a:p>
          <a:p>
            <a:endParaRPr lang="en-US" dirty="0"/>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5024BA29-C9CB-3042-A04F-822C7E4E2CB0}" type="slidenum">
              <a:rPr lang="en-US" sz="1400">
                <a:solidFill>
                  <a:schemeClr val="bg1"/>
                </a:solidFill>
                <a:latin typeface="Verdana" charset="0"/>
              </a:rPr>
              <a:pPr/>
              <a:t>31</a:t>
            </a:fld>
            <a:endParaRPr lang="en-US" sz="1400">
              <a:solidFill>
                <a:schemeClr val="bg1"/>
              </a:solidFill>
              <a:latin typeface="Verdana" charset="0"/>
            </a:endParaRPr>
          </a:p>
        </p:txBody>
      </p:sp>
      <p:pic>
        <p:nvPicPr>
          <p:cNvPr id="46084" name="Picture 4" title="Two people shaking han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4059238"/>
            <a:ext cx="4797425" cy="188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79375"/>
            <a:ext cx="8229600" cy="1143000"/>
          </a:xfrm>
        </p:spPr>
        <p:txBody>
          <a:bodyPr/>
          <a:lstStyle/>
          <a:p>
            <a:r>
              <a:rPr lang="en-US"/>
              <a:t>Vocational Rehabilitation (VR)</a:t>
            </a:r>
          </a:p>
        </p:txBody>
      </p:sp>
      <p:sp>
        <p:nvSpPr>
          <p:cNvPr id="47106" name="Content Placeholder 2"/>
          <p:cNvSpPr>
            <a:spLocks noGrp="1"/>
          </p:cNvSpPr>
          <p:nvPr>
            <p:ph idx="1"/>
          </p:nvPr>
        </p:nvSpPr>
        <p:spPr>
          <a:xfrm>
            <a:off x="195263" y="1089025"/>
            <a:ext cx="8890000" cy="4525963"/>
          </a:xfrm>
        </p:spPr>
        <p:txBody>
          <a:bodyPr/>
          <a:lstStyle/>
          <a:p>
            <a:r>
              <a:rPr lang="en-US" sz="2400" dirty="0"/>
              <a:t>Professionals in counseling, business relations, employment, and </a:t>
            </a:r>
            <a:r>
              <a:rPr lang="en-US" sz="2400" dirty="0" smtClean="0"/>
              <a:t>disability.</a:t>
            </a:r>
            <a:endParaRPr lang="en-US" sz="2400" dirty="0"/>
          </a:p>
          <a:p>
            <a:r>
              <a:rPr lang="en-US" sz="2400" dirty="0"/>
              <a:t>Consultation available for </a:t>
            </a:r>
            <a:r>
              <a:rPr lang="en-US" sz="2400" dirty="0" smtClean="0"/>
              <a:t>disability-friendly </a:t>
            </a:r>
            <a:r>
              <a:rPr lang="en-US" sz="2400" dirty="0"/>
              <a:t>business development and employing people with disabilities, in most cases free of </a:t>
            </a:r>
            <a:r>
              <a:rPr lang="en-US" sz="2400" dirty="0" smtClean="0"/>
              <a:t>cost.</a:t>
            </a:r>
            <a:endParaRPr lang="en-US" sz="2400" dirty="0"/>
          </a:p>
          <a:p>
            <a:r>
              <a:rPr lang="en-US" sz="2400" dirty="0"/>
              <a:t>Resourced in ADA, Section 503 (gov’t contracts), retention of employees who develop disability, hiring people with disability, etc.</a:t>
            </a:r>
          </a:p>
          <a:p>
            <a:r>
              <a:rPr lang="en-US" sz="2400" dirty="0"/>
              <a:t>Additional resources and information about about an array of VR services to businesses are available </a:t>
            </a:r>
            <a:r>
              <a:rPr lang="en-US" sz="2400" dirty="0" smtClean="0"/>
              <a:t>at </a:t>
            </a:r>
            <a:r>
              <a:rPr lang="en-US" sz="2400" dirty="0">
                <a:hlinkClick r:id="rId2"/>
              </a:rPr>
              <a:t>http://www.explorevr.org/toolkits/employer-supports-toolkit</a:t>
            </a:r>
            <a:endParaRPr lang="en-US" sz="2400" dirty="0"/>
          </a:p>
          <a:p>
            <a:endParaRPr lang="en-US" sz="2800" dirty="0"/>
          </a:p>
          <a:p>
            <a:endParaRPr lang="en-US" dirty="0"/>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A1161B1-7D3E-0440-A255-142E9EE687FF}" type="slidenum">
              <a:rPr lang="en-US" sz="1400">
                <a:solidFill>
                  <a:schemeClr val="bg1"/>
                </a:solidFill>
                <a:latin typeface="Verdana" charset="0"/>
              </a:rPr>
              <a:pPr/>
              <a:t>32</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14325" y="527050"/>
            <a:ext cx="5543550" cy="1143000"/>
          </a:xfrm>
        </p:spPr>
        <p:txBody>
          <a:bodyPr/>
          <a:lstStyle/>
          <a:p>
            <a:r>
              <a:rPr lang="en-US" sz="4000"/>
              <a:t>Job-Driven Vocational </a:t>
            </a:r>
            <a:br>
              <a:rPr lang="en-US" sz="4000"/>
            </a:br>
            <a:r>
              <a:rPr lang="en-US" sz="4000"/>
              <a:t>Rehabilitation Technical </a:t>
            </a:r>
            <a:br>
              <a:rPr lang="en-US" sz="4000"/>
            </a:br>
            <a:r>
              <a:rPr lang="en-US" sz="4000"/>
              <a:t>Assistance Center</a:t>
            </a:r>
          </a:p>
        </p:txBody>
      </p:sp>
      <p:sp>
        <p:nvSpPr>
          <p:cNvPr id="48130" name="Content Placeholder 2"/>
          <p:cNvSpPr>
            <a:spLocks noGrp="1"/>
          </p:cNvSpPr>
          <p:nvPr>
            <p:ph idx="1"/>
          </p:nvPr>
        </p:nvSpPr>
        <p:spPr>
          <a:xfrm>
            <a:off x="457200" y="2463800"/>
            <a:ext cx="8229600" cy="3594100"/>
          </a:xfrm>
        </p:spPr>
        <p:txBody>
          <a:bodyPr/>
          <a:lstStyle/>
          <a:p>
            <a:pPr marL="0" indent="0">
              <a:buFont typeface="Arial" charset="0"/>
              <a:buNone/>
            </a:pPr>
            <a:r>
              <a:rPr lang="en-US" sz="2800" dirty="0"/>
              <a:t>The JD-VRTAC is a national center housed at the Institute for Community Inclusion (ICI) at the University of Massachusetts Boston. The center and its materials are funded by the Rehabilitation Services Administration (RSA) within the US Department of Education under grant #</a:t>
            </a:r>
            <a:r>
              <a:rPr lang="en-US" sz="2800" dirty="0" smtClean="0"/>
              <a:t>H264A140002.</a:t>
            </a:r>
            <a:endParaRPr lang="en-US" sz="2800" dirty="0"/>
          </a:p>
          <a:p>
            <a:pPr marL="0" indent="0"/>
            <a:endParaRPr lang="en-US" dirty="0"/>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59C0A05B-AFAA-0E4C-822C-C0EC635C2EC6}" type="slidenum">
              <a:rPr lang="en-US" sz="1400">
                <a:solidFill>
                  <a:schemeClr val="bg1"/>
                </a:solidFill>
                <a:latin typeface="Verdana" charset="0"/>
              </a:rPr>
              <a:pPr/>
              <a:t>33</a:t>
            </a:fld>
            <a:endParaRPr lang="en-US" sz="1400">
              <a:solidFill>
                <a:schemeClr val="bg1"/>
              </a:solidFill>
              <a:latin typeface="Verdana" charset="0"/>
            </a:endParaRPr>
          </a:p>
        </p:txBody>
      </p:sp>
      <p:pic>
        <p:nvPicPr>
          <p:cNvPr id="48132" name="Content Placeholder 10"/>
          <p:cNvPicPr>
            <a:picLocks noChangeAspect="1"/>
          </p:cNvPicPr>
          <p:nvPr/>
        </p:nvPicPr>
        <p:blipFill>
          <a:blip r:embed="rId2">
            <a:extLst>
              <a:ext uri="{28A0092B-C50C-407E-A947-70E740481C1C}">
                <a14:useLocalDpi xmlns:a14="http://schemas.microsoft.com/office/drawing/2010/main" val="0"/>
              </a:ext>
            </a:extLst>
          </a:blip>
          <a:srcRect t="6979" b="6979"/>
          <a:stretch>
            <a:fillRect/>
          </a:stretch>
        </p:blipFill>
        <p:spPr bwMode="auto">
          <a:xfrm>
            <a:off x="6281738" y="438150"/>
            <a:ext cx="877887" cy="8350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0738" y="447675"/>
            <a:ext cx="8255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TextBox 6"/>
          <p:cNvSpPr txBox="1">
            <a:spLocks noChangeArrowheads="1"/>
          </p:cNvSpPr>
          <p:nvPr/>
        </p:nvSpPr>
        <p:spPr bwMode="auto">
          <a:xfrm>
            <a:off x="6124575" y="1312863"/>
            <a:ext cx="20701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a:latin typeface="Arial" charset="0"/>
              </a:rPr>
              <a:t>www.explorevr.org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solidFill>
                  <a:srgbClr val="000000"/>
                </a:solidFill>
              </a:rPr>
              <a:t>Job-Driven Center Goals</a:t>
            </a:r>
            <a:endParaRPr lang="en-US"/>
          </a:p>
        </p:txBody>
      </p:sp>
      <p:sp>
        <p:nvSpPr>
          <p:cNvPr id="49154" name="Content Placeholder 2"/>
          <p:cNvSpPr>
            <a:spLocks noGrp="1"/>
          </p:cNvSpPr>
          <p:nvPr>
            <p:ph idx="1"/>
          </p:nvPr>
        </p:nvSpPr>
        <p:spPr>
          <a:xfrm>
            <a:off x="457200" y="1417638"/>
            <a:ext cx="8229600" cy="4708525"/>
          </a:xfrm>
        </p:spPr>
        <p:txBody>
          <a:bodyPr/>
          <a:lstStyle/>
          <a:p>
            <a:pPr marL="0" indent="0" eaLnBrk="1" hangingPunct="1">
              <a:buFontTx/>
              <a:buNone/>
            </a:pPr>
            <a:r>
              <a:rPr lang="en-US" sz="2500" dirty="0"/>
              <a:t>Improve skills of state VR agency staff, other rehab </a:t>
            </a:r>
            <a:r>
              <a:rPr lang="en-US" sz="2500" dirty="0" smtClean="0"/>
              <a:t>professionals, and </a:t>
            </a:r>
            <a:r>
              <a:rPr lang="en-US" sz="2500" dirty="0"/>
              <a:t>providers of VR services, who are trained to provide “job-driven” VR services </a:t>
            </a:r>
            <a:r>
              <a:rPr lang="en-US" sz="2500" dirty="0" smtClean="0"/>
              <a:t>and </a:t>
            </a:r>
            <a:r>
              <a:rPr lang="en-US" sz="2500" dirty="0"/>
              <a:t>supports to people with disabilities, </a:t>
            </a:r>
            <a:r>
              <a:rPr lang="en-US" sz="2500" dirty="0" smtClean="0"/>
              <a:t>businesses, and </a:t>
            </a:r>
            <a:r>
              <a:rPr lang="en-US" sz="2500" dirty="0"/>
              <a:t>customized training providers.</a:t>
            </a:r>
            <a:r>
              <a:rPr lang="en-US" sz="2800" dirty="0"/>
              <a:t>		   </a:t>
            </a:r>
          </a:p>
          <a:p>
            <a:pPr marL="0" indent="0" eaLnBrk="1" hangingPunct="1">
              <a:buFontTx/>
              <a:buNone/>
            </a:pPr>
            <a:r>
              <a:rPr lang="en-US" sz="2800" dirty="0"/>
              <a:t> </a:t>
            </a:r>
            <a:r>
              <a:rPr lang="en-US" sz="2200" u="sng" dirty="0"/>
              <a:t>Four Topic Areas:</a:t>
            </a:r>
          </a:p>
          <a:p>
            <a:pPr marL="0" indent="0" algn="ctr" eaLnBrk="1" hangingPunct="1">
              <a:buFontTx/>
              <a:buAutoNum type="arabicPeriod"/>
            </a:pPr>
            <a:r>
              <a:rPr lang="en-US" sz="2200" dirty="0"/>
              <a:t> Business Engagement </a:t>
            </a:r>
          </a:p>
          <a:p>
            <a:pPr marL="0" indent="0" algn="ctr" eaLnBrk="1" hangingPunct="1">
              <a:buFontTx/>
              <a:buAutoNum type="arabicPeriod"/>
            </a:pPr>
            <a:r>
              <a:rPr lang="en-US" sz="2200" dirty="0"/>
              <a:t> Employer Supports</a:t>
            </a:r>
          </a:p>
          <a:p>
            <a:pPr marL="0" indent="0" algn="ctr" eaLnBrk="1" hangingPunct="1">
              <a:buFontTx/>
              <a:buAutoNum type="arabicPeriod"/>
            </a:pPr>
            <a:r>
              <a:rPr lang="en-US" sz="2200" dirty="0"/>
              <a:t> Labor Market </a:t>
            </a:r>
            <a:r>
              <a:rPr lang="en-US" sz="2200" dirty="0" smtClean="0"/>
              <a:t>Information</a:t>
            </a:r>
            <a:endParaRPr lang="en-US" sz="2200" dirty="0"/>
          </a:p>
          <a:p>
            <a:pPr marL="0" indent="0" algn="ctr" eaLnBrk="1" hangingPunct="1">
              <a:buFontTx/>
              <a:buAutoNum type="arabicPeriod"/>
            </a:pPr>
            <a:r>
              <a:rPr lang="en-US" sz="2200" dirty="0"/>
              <a:t> Customized Training Providers</a:t>
            </a:r>
          </a:p>
          <a:p>
            <a:pPr marL="0" indent="0" algn="ctr" eaLnBrk="1" hangingPunct="1">
              <a:buFontTx/>
              <a:buNone/>
            </a:pPr>
            <a:r>
              <a:rPr lang="en-US" sz="2200" dirty="0">
                <a:hlinkClick r:id="rId2"/>
              </a:rPr>
              <a:t>www.explorevr.org</a:t>
            </a:r>
            <a:endParaRPr lang="en-US" sz="2500" dirty="0"/>
          </a:p>
        </p:txBody>
      </p:sp>
      <p:sp>
        <p:nvSpPr>
          <p:cNvPr id="4915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9634EC68-D63C-D149-979C-8985F2165B0B}" type="slidenum">
              <a:rPr lang="en-US" sz="1400">
                <a:solidFill>
                  <a:schemeClr val="bg1"/>
                </a:solidFill>
                <a:latin typeface="Verdana" charset="0"/>
              </a:rPr>
              <a:pPr/>
              <a:t>34</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387350"/>
            <a:ext cx="8229600" cy="1635125"/>
          </a:xfrm>
        </p:spPr>
        <p:txBody>
          <a:bodyPr/>
          <a:lstStyle/>
          <a:p>
            <a:r>
              <a:rPr lang="en-US"/>
              <a:t>Partnerships</a:t>
            </a:r>
          </a:p>
        </p:txBody>
      </p:sp>
      <p:sp>
        <p:nvSpPr>
          <p:cNvPr id="50178" name="Content Placeholder 2"/>
          <p:cNvSpPr>
            <a:spLocks noGrp="1"/>
          </p:cNvSpPr>
          <p:nvPr>
            <p:ph idx="1"/>
          </p:nvPr>
        </p:nvSpPr>
        <p:spPr>
          <a:xfrm>
            <a:off x="2474913" y="1031875"/>
            <a:ext cx="6026150" cy="4941888"/>
          </a:xfrm>
        </p:spPr>
        <p:txBody>
          <a:bodyPr/>
          <a:lstStyle/>
          <a:p>
            <a:pPr marL="80963" indent="0">
              <a:lnSpc>
                <a:spcPct val="80000"/>
              </a:lnSpc>
              <a:buFont typeface="Arial" charset="0"/>
              <a:buNone/>
            </a:pPr>
            <a:r>
              <a:rPr lang="en-US" sz="1600" dirty="0"/>
              <a:t>Association of University Centers on </a:t>
            </a:r>
            <a:r>
              <a:rPr lang="en-US" sz="1600" dirty="0" smtClean="0"/>
              <a:t>Disabilities </a:t>
            </a:r>
            <a:endParaRPr lang="en-US" sz="1600" dirty="0"/>
          </a:p>
          <a:p>
            <a:pPr marL="80963" indent="0">
              <a:lnSpc>
                <a:spcPct val="80000"/>
              </a:lnSpc>
              <a:buFont typeface="Arial" charset="0"/>
              <a:buNone/>
            </a:pPr>
            <a:r>
              <a:rPr lang="en-US" sz="1600" i="1" dirty="0">
                <a:hlinkClick r:id="rId2"/>
              </a:rPr>
              <a:t>www.aucd.org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Council of State Administrators for Vocational 	    	 </a:t>
            </a:r>
          </a:p>
          <a:p>
            <a:pPr marL="80963" indent="0">
              <a:lnSpc>
                <a:spcPct val="80000"/>
              </a:lnSpc>
              <a:buFont typeface="Arial" charset="0"/>
              <a:buNone/>
            </a:pPr>
            <a:r>
              <a:rPr lang="en-US" sz="1600" dirty="0"/>
              <a:t>Rehabilitation </a:t>
            </a:r>
          </a:p>
          <a:p>
            <a:pPr marL="80963" indent="0">
              <a:lnSpc>
                <a:spcPct val="80000"/>
              </a:lnSpc>
              <a:buFont typeface="Arial" charset="0"/>
              <a:buNone/>
            </a:pPr>
            <a:r>
              <a:rPr lang="en-US" sz="1600" i="1" dirty="0">
                <a:hlinkClick r:id="rId3"/>
              </a:rPr>
              <a:t>www.rehabnetwork.org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Jobs For the Future </a:t>
            </a:r>
            <a:r>
              <a:rPr lang="en-US" sz="1600" dirty="0" smtClean="0"/>
              <a:t> </a:t>
            </a:r>
            <a:endParaRPr lang="en-US" sz="1600" dirty="0"/>
          </a:p>
          <a:p>
            <a:pPr marL="80963" indent="0">
              <a:lnSpc>
                <a:spcPct val="80000"/>
              </a:lnSpc>
              <a:buFont typeface="Arial" charset="0"/>
              <a:buNone/>
            </a:pPr>
            <a:r>
              <a:rPr lang="en-US" sz="1600" i="1" dirty="0">
                <a:hlinkClick r:id="rId4"/>
              </a:rPr>
              <a:t>www.jff.org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San Diego State University Interwork 	 	          	     Institute </a:t>
            </a:r>
          </a:p>
          <a:p>
            <a:pPr marL="80963" indent="0">
              <a:lnSpc>
                <a:spcPct val="80000"/>
              </a:lnSpc>
              <a:buFont typeface="Arial" charset="0"/>
              <a:buNone/>
            </a:pPr>
            <a:r>
              <a:rPr lang="en-US" sz="1600" i="1" dirty="0">
                <a:hlinkClick r:id="rId5"/>
              </a:rPr>
              <a:t>http://wintac.org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University of Arkansas </a:t>
            </a:r>
            <a:r>
              <a:rPr lang="en-US" sz="1600" dirty="0" smtClean="0"/>
              <a:t>CURRENTS </a:t>
            </a:r>
            <a:r>
              <a:rPr lang="en-US" sz="1600" dirty="0"/>
              <a:t>				 	      </a:t>
            </a:r>
            <a:r>
              <a:rPr lang="en-US" sz="1600" i="1" dirty="0">
                <a:hlinkClick r:id="rId6"/>
              </a:rPr>
              <a:t>www.uacurrents.org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University of Washington Center for Continuing Education in Rehabilitation 		</a:t>
            </a:r>
          </a:p>
          <a:p>
            <a:pPr marL="80963" indent="0">
              <a:lnSpc>
                <a:spcPct val="80000"/>
              </a:lnSpc>
              <a:buFont typeface="Arial" charset="0"/>
              <a:buNone/>
            </a:pPr>
            <a:r>
              <a:rPr lang="en-US" sz="1600" i="1" u="sng" dirty="0" err="1">
                <a:solidFill>
                  <a:srgbClr val="637F26"/>
                </a:solidFill>
              </a:rPr>
              <a:t>www.ccer.org</a:t>
            </a:r>
            <a:endParaRPr lang="en-US" sz="1600" i="1" u="sng" dirty="0">
              <a:solidFill>
                <a:srgbClr val="637F26"/>
              </a:solidFill>
            </a:endParaRPr>
          </a:p>
          <a:p>
            <a:pPr marL="80963" indent="0">
              <a:lnSpc>
                <a:spcPct val="80000"/>
              </a:lnSpc>
              <a:buFont typeface="Arial" charset="0"/>
              <a:buNone/>
            </a:pPr>
            <a:endParaRPr lang="en-US" sz="1500" dirty="0">
              <a:solidFill>
                <a:srgbClr val="604A7B"/>
              </a:solidFill>
            </a:endParaRPr>
          </a:p>
        </p:txBody>
      </p:sp>
      <p:pic>
        <p:nvPicPr>
          <p:cNvPr id="5017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963" y="895350"/>
            <a:ext cx="1722437"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963" y="2411413"/>
            <a:ext cx="1962150"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8763" y="3600450"/>
            <a:ext cx="186055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5613" y="4433888"/>
            <a:ext cx="1436687"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8763" y="5243513"/>
            <a:ext cx="1982787" cy="56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4"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6425" y="1584325"/>
            <a:ext cx="887413"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t>Acknowledgements</a:t>
            </a:r>
          </a:p>
        </p:txBody>
      </p:sp>
      <p:sp>
        <p:nvSpPr>
          <p:cNvPr id="51202" name="Content Placeholder 2"/>
          <p:cNvSpPr>
            <a:spLocks noGrp="1"/>
          </p:cNvSpPr>
          <p:nvPr>
            <p:ph idx="1"/>
          </p:nvPr>
        </p:nvSpPr>
        <p:spPr>
          <a:xfrm>
            <a:off x="457200" y="1608138"/>
            <a:ext cx="8229600" cy="4164012"/>
          </a:xfrm>
        </p:spPr>
        <p:txBody>
          <a:bodyPr/>
          <a:lstStyle/>
          <a:p>
            <a:r>
              <a:rPr lang="en-US" sz="2400"/>
              <a:t>U.S. Census Bureau</a:t>
            </a:r>
          </a:p>
          <a:p>
            <a:r>
              <a:rPr lang="en-US" sz="2400"/>
              <a:t>U.S. Department of Labor</a:t>
            </a:r>
          </a:p>
          <a:p>
            <a:r>
              <a:rPr lang="en-US" sz="2400"/>
              <a:t>Survey of Income and Program Participation (SIPP)</a:t>
            </a:r>
          </a:p>
          <a:p>
            <a:r>
              <a:rPr lang="en-US" sz="2400"/>
              <a:t>pnnonline.org</a:t>
            </a:r>
          </a:p>
          <a:p>
            <a:r>
              <a:rPr lang="en-US" sz="2400"/>
              <a:t>The New York Times</a:t>
            </a:r>
          </a:p>
          <a:p>
            <a:r>
              <a:rPr lang="en-US" sz="2400"/>
              <a:t>Kevin A. Fritz, Seyfarth &amp; Shaw</a:t>
            </a:r>
          </a:p>
          <a:p>
            <a:pPr lvl="1"/>
            <a:r>
              <a:rPr lang="en-US" sz="2400"/>
              <a:t>25 Easy Ways to Make Your Business More Accessible to Customers with Disabilities (July 29, 2015)</a:t>
            </a:r>
          </a:p>
          <a:p>
            <a:endParaRPr lang="en-US"/>
          </a:p>
        </p:txBody>
      </p:sp>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8F81DC3-5D9A-EC43-AC8E-0A25511849D4}" type="slidenum">
              <a:rPr lang="en-US" sz="1400">
                <a:solidFill>
                  <a:schemeClr val="bg1"/>
                </a:solidFill>
                <a:latin typeface="Verdana" charset="0"/>
              </a:rPr>
              <a:pPr/>
              <a:t>36</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dirty="0"/>
              <a:t>25 Ways to Have a </a:t>
            </a:r>
            <a:r>
              <a:rPr lang="en-US" dirty="0" smtClean="0"/>
              <a:t/>
            </a:r>
            <a:br>
              <a:rPr lang="en-US" dirty="0" smtClean="0"/>
            </a:br>
            <a:r>
              <a:rPr lang="en-US" dirty="0" smtClean="0"/>
              <a:t>Disability-Friendly </a:t>
            </a:r>
            <a:r>
              <a:rPr lang="en-US" dirty="0"/>
              <a:t>Business*</a:t>
            </a:r>
          </a:p>
        </p:txBody>
      </p:sp>
      <p:sp>
        <p:nvSpPr>
          <p:cNvPr id="1843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A8B384E-A8B0-B046-9542-A8B019BF019A}" type="slidenum">
              <a:rPr lang="en-US" sz="1400">
                <a:solidFill>
                  <a:schemeClr val="bg1"/>
                </a:solidFill>
                <a:latin typeface="Verdana" charset="0"/>
              </a:rPr>
              <a:pPr/>
              <a:t>4</a:t>
            </a:fld>
            <a:endParaRPr lang="en-US" sz="1400">
              <a:solidFill>
                <a:schemeClr val="bg1"/>
              </a:solidFill>
              <a:latin typeface="Verdana" charset="0"/>
            </a:endParaRPr>
          </a:p>
        </p:txBody>
      </p:sp>
      <p:pic>
        <p:nvPicPr>
          <p:cNvPr id="18435" name="Content Placeholder 9" descr="A Welcome Sign" title="Welcome"/>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457200" y="1600200"/>
            <a:ext cx="8229600" cy="3424238"/>
          </a:xfrm>
        </p:spPr>
      </p:pic>
      <p:sp>
        <p:nvSpPr>
          <p:cNvPr id="18436" name="Rectangle 1"/>
          <p:cNvSpPr>
            <a:spLocks noChangeArrowheads="1"/>
          </p:cNvSpPr>
          <p:nvPr/>
        </p:nvSpPr>
        <p:spPr bwMode="auto">
          <a:xfrm>
            <a:off x="457200" y="5119688"/>
            <a:ext cx="8229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atin typeface="Arial" charset="0"/>
              </a:rPr>
              <a:t>*Adapted from Kevin A. Fritz’ Article Titled “25 Easy Ways to Make Your</a:t>
            </a:r>
          </a:p>
          <a:p>
            <a:r>
              <a:rPr lang="en-US">
                <a:latin typeface="Arial" charset="0"/>
              </a:rPr>
              <a:t>Business More Accessible to Customers with Disabilities.”  Seyfarth Shaw</a:t>
            </a:r>
          </a:p>
          <a:p>
            <a:r>
              <a:rPr lang="en-US">
                <a:latin typeface="Arial" charset="0"/>
              </a:rPr>
              <a:t>LLP, July 29, 2015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algn="l" eaLnBrk="1" hangingPunct="1"/>
            <a:r>
              <a:rPr lang="en-US"/>
              <a:t>1.  Main Entrance</a:t>
            </a:r>
          </a:p>
        </p:txBody>
      </p:sp>
      <p:sp>
        <p:nvSpPr>
          <p:cNvPr id="19458" name="Content Placeholder 2"/>
          <p:cNvSpPr>
            <a:spLocks noGrp="1"/>
          </p:cNvSpPr>
          <p:nvPr>
            <p:ph idx="1"/>
          </p:nvPr>
        </p:nvSpPr>
        <p:spPr>
          <a:xfrm>
            <a:off x="457200" y="2560638"/>
            <a:ext cx="8229600" cy="3243262"/>
          </a:xfrm>
        </p:spPr>
        <p:txBody>
          <a:bodyPr/>
          <a:lstStyle/>
          <a:p>
            <a:r>
              <a:rPr lang="en-US" sz="2800" dirty="0"/>
              <a:t>If possible, make it </a:t>
            </a:r>
            <a:r>
              <a:rPr lang="en-US" sz="2800" dirty="0" smtClean="0">
                <a:hlinkClick r:id="rId2"/>
              </a:rPr>
              <a:t>accessible</a:t>
            </a:r>
            <a:r>
              <a:rPr lang="en-US" sz="2800" dirty="0" smtClean="0"/>
              <a:t>.</a:t>
            </a:r>
            <a:endParaRPr lang="en-US" sz="2800" dirty="0"/>
          </a:p>
          <a:p>
            <a:r>
              <a:rPr lang="en-US" sz="2800" dirty="0"/>
              <a:t>If not, post clear signage directing patrons to an alternative entrance that is </a:t>
            </a:r>
            <a:r>
              <a:rPr lang="en-US" sz="2800" dirty="0" smtClean="0"/>
              <a:t>accessible.</a:t>
            </a:r>
            <a:endParaRPr lang="en-US" sz="2800" dirty="0"/>
          </a:p>
          <a:p>
            <a:r>
              <a:rPr lang="en-US" sz="2800" dirty="0"/>
              <a:t>Use the International Symbol of </a:t>
            </a:r>
            <a:r>
              <a:rPr lang="en-US" sz="2800" dirty="0" smtClean="0"/>
              <a:t>Accessibility.</a:t>
            </a:r>
            <a:endParaRPr lang="en-US" sz="2800" dirty="0"/>
          </a:p>
          <a:p>
            <a:r>
              <a:rPr lang="en-US" sz="2800" dirty="0"/>
              <a:t>Provide parking near the accessible </a:t>
            </a:r>
            <a:r>
              <a:rPr lang="en-US" sz="2800" dirty="0" smtClean="0"/>
              <a:t>entry.</a:t>
            </a:r>
            <a:endParaRPr lang="en-US" sz="2800" dirty="0"/>
          </a:p>
          <a:p>
            <a:pPr eaLnBrk="1" hangingPunct="1">
              <a:buFont typeface="Arial" charset="0"/>
              <a:buNone/>
            </a:pPr>
            <a:endParaRPr lang="en-US" sz="1400" dirty="0"/>
          </a:p>
          <a:p>
            <a:pPr eaLnBrk="1" hangingPunct="1">
              <a:buFont typeface="Arial" charset="0"/>
              <a:buNone/>
            </a:pPr>
            <a:r>
              <a:rPr lang="en-US" sz="1400" dirty="0"/>
              <a:t>For more information about ADA accessibility standards for public accommodations and commercial facilities, please read the Americans with Disabilities Act Title III Technical Assistance Manual: </a:t>
            </a:r>
            <a:r>
              <a:rPr lang="en-US" sz="1400" dirty="0">
                <a:hlinkClick r:id="rId2"/>
              </a:rPr>
              <a:t>https://www.ada.gov/taman3.html</a:t>
            </a:r>
            <a:r>
              <a:rPr lang="en-US" sz="1400" dirty="0"/>
              <a:t> </a:t>
            </a:r>
          </a:p>
        </p:txBody>
      </p:sp>
      <p:sp>
        <p:nvSpPr>
          <p:cNvPr id="1945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1352BA8-8B3F-F149-A777-93A503BA41BE}" type="slidenum">
              <a:rPr lang="en-US" sz="1400">
                <a:solidFill>
                  <a:schemeClr val="bg1"/>
                </a:solidFill>
                <a:latin typeface="Verdana" charset="0"/>
              </a:rPr>
              <a:pPr/>
              <a:t>5</a:t>
            </a:fld>
            <a:endParaRPr lang="en-US" sz="1400">
              <a:solidFill>
                <a:schemeClr val="bg1"/>
              </a:solidFill>
              <a:latin typeface="Verdana" charset="0"/>
            </a:endParaRPr>
          </a:p>
        </p:txBody>
      </p:sp>
      <p:pic>
        <p:nvPicPr>
          <p:cNvPr id="19460" name="Picture 4" descr="the Accesible Icon Project's accessibility icon, a person using a manual wheelchair" title="Accessibility Symb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382588"/>
            <a:ext cx="2405062"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algn="l" eaLnBrk="1" hangingPunct="1"/>
            <a:r>
              <a:rPr lang="en-US"/>
              <a:t>2. Outdoor Pathways</a:t>
            </a:r>
          </a:p>
        </p:txBody>
      </p:sp>
      <p:sp>
        <p:nvSpPr>
          <p:cNvPr id="20482" name="Content Placeholder 2"/>
          <p:cNvSpPr>
            <a:spLocks noGrp="1"/>
          </p:cNvSpPr>
          <p:nvPr>
            <p:ph idx="1"/>
          </p:nvPr>
        </p:nvSpPr>
        <p:spPr>
          <a:xfrm>
            <a:off x="457200" y="1676400"/>
            <a:ext cx="4114800" cy="4910138"/>
          </a:xfrm>
        </p:spPr>
        <p:txBody>
          <a:bodyPr/>
          <a:lstStyle/>
          <a:p>
            <a:r>
              <a:rPr lang="en-US" sz="2800" dirty="0"/>
              <a:t>Keep clear and free from clutter and </a:t>
            </a:r>
            <a:r>
              <a:rPr lang="en-US" sz="2800" dirty="0" smtClean="0"/>
              <a:t>snow.</a:t>
            </a:r>
            <a:endParaRPr lang="en-US" sz="2800" dirty="0"/>
          </a:p>
          <a:p>
            <a:r>
              <a:rPr lang="en-US" sz="2800" dirty="0"/>
              <a:t>Trees, </a:t>
            </a:r>
            <a:r>
              <a:rPr lang="en-US" sz="2800" dirty="0" smtClean="0"/>
              <a:t>flowers, </a:t>
            </a:r>
            <a:r>
              <a:rPr lang="en-US" sz="2800" dirty="0"/>
              <a:t>and bushes should be trimmed </a:t>
            </a:r>
            <a:r>
              <a:rPr lang="en-US" sz="2800" dirty="0" smtClean="0"/>
              <a:t>so as not to </a:t>
            </a:r>
            <a:r>
              <a:rPr lang="en-US" sz="2800" dirty="0"/>
              <a:t>obstruct individuals with blindness and those who use </a:t>
            </a:r>
            <a:r>
              <a:rPr lang="en-US" sz="2800" dirty="0" smtClean="0"/>
              <a:t>wheelchairs.</a:t>
            </a:r>
            <a:endParaRPr lang="en-US" sz="2800" dirty="0"/>
          </a:p>
          <a:p>
            <a:pPr eaLnBrk="1" hangingPunct="1">
              <a:buFont typeface="Arial" charset="0"/>
              <a:buNone/>
            </a:pPr>
            <a:endParaRPr lang="en-US" dirty="0"/>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38E7B1D-2F0C-EF4B-8AFC-2859A9809111}" type="slidenum">
              <a:rPr lang="en-US" sz="1400">
                <a:solidFill>
                  <a:schemeClr val="bg1"/>
                </a:solidFill>
                <a:latin typeface="Verdana" charset="0"/>
              </a:rPr>
              <a:pPr/>
              <a:t>6</a:t>
            </a:fld>
            <a:endParaRPr lang="en-US" sz="1400">
              <a:solidFill>
                <a:schemeClr val="bg1"/>
              </a:solidFill>
              <a:latin typeface="Verdana" charset="0"/>
            </a:endParaRPr>
          </a:p>
        </p:txBody>
      </p:sp>
      <p:pic>
        <p:nvPicPr>
          <p:cNvPr id="23556" name="Picture 4" descr="A man using a white cane on a clear sidewalk in the snow" title="Clear Walkwa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3906838" cy="205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algn="l"/>
            <a:r>
              <a:rPr lang="en-US"/>
              <a:t>3. Parking</a:t>
            </a:r>
          </a:p>
        </p:txBody>
      </p:sp>
      <p:sp>
        <p:nvSpPr>
          <p:cNvPr id="21506" name="Content Placeholder 2"/>
          <p:cNvSpPr>
            <a:spLocks noGrp="1"/>
          </p:cNvSpPr>
          <p:nvPr>
            <p:ph idx="1"/>
          </p:nvPr>
        </p:nvSpPr>
        <p:spPr>
          <a:xfrm>
            <a:off x="457200" y="1600200"/>
            <a:ext cx="4429125" cy="4525963"/>
          </a:xfrm>
        </p:spPr>
        <p:txBody>
          <a:bodyPr/>
          <a:lstStyle/>
          <a:p>
            <a:r>
              <a:rPr lang="en-US" sz="3000" dirty="0"/>
              <a:t>Provide accessible parking spaces as close to the accessible entrance as </a:t>
            </a:r>
            <a:r>
              <a:rPr lang="en-US" sz="3000" dirty="0" smtClean="0"/>
              <a:t>possible.</a:t>
            </a:r>
            <a:endParaRPr lang="en-US" sz="3000" dirty="0"/>
          </a:p>
          <a:p>
            <a:r>
              <a:rPr lang="en-US" sz="3000" dirty="0"/>
              <a:t>Ensure that spaces and access aisles include appropriate </a:t>
            </a:r>
            <a:r>
              <a:rPr lang="en-US" sz="3000" dirty="0" smtClean="0"/>
              <a:t>signage.</a:t>
            </a:r>
            <a:endParaRPr lang="en-US" sz="3000" dirty="0"/>
          </a:p>
        </p:txBody>
      </p:sp>
      <p:sp>
        <p:nvSpPr>
          <p:cNvPr id="2150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9743C25-E056-AE46-A9F1-714475A7FB77}" type="slidenum">
              <a:rPr lang="en-US" sz="1400">
                <a:solidFill>
                  <a:schemeClr val="bg1"/>
                </a:solidFill>
                <a:latin typeface="Verdana" charset="0"/>
              </a:rPr>
              <a:pPr/>
              <a:t>7</a:t>
            </a:fld>
            <a:endParaRPr lang="en-US" sz="1400">
              <a:solidFill>
                <a:schemeClr val="bg1"/>
              </a:solidFill>
              <a:latin typeface="Verdana" charset="0"/>
            </a:endParaRPr>
          </a:p>
        </p:txBody>
      </p:sp>
      <p:sp>
        <p:nvSpPr>
          <p:cNvPr id="21508" name="TextBox 4"/>
          <p:cNvSpPr txBox="1">
            <a:spLocks noChangeArrowheads="1"/>
          </p:cNvSpPr>
          <p:nvPr/>
        </p:nvSpPr>
        <p:spPr bwMode="auto">
          <a:xfrm>
            <a:off x="5629275" y="4229100"/>
            <a:ext cx="3057525"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a:latin typeface="Arial" charset="0"/>
                <a:cs typeface="Arial" charset="0"/>
              </a:rPr>
              <a:t>Find more information about accessible parking, in section 7.43 of the ADA Title 3 TA Manual: </a:t>
            </a:r>
            <a:r>
              <a:rPr lang="en-US" sz="1800">
                <a:latin typeface="Arial" charset="0"/>
                <a:cs typeface="Arial" charset="0"/>
                <a:hlinkClick r:id="rId2"/>
              </a:rPr>
              <a:t>https://www.ada.gov/taman3.html</a:t>
            </a:r>
            <a:r>
              <a:rPr lang="en-US" sz="1800">
                <a:latin typeface="Arial" charset="0"/>
                <a:cs typeface="Arial" charset="0"/>
              </a:rPr>
              <a:t> </a:t>
            </a:r>
          </a:p>
          <a:p>
            <a:endParaRPr lang="en-US" sz="1800"/>
          </a:p>
        </p:txBody>
      </p:sp>
      <p:pic>
        <p:nvPicPr>
          <p:cNvPr id="6" name="Picture 5" descr="Two adjacent car accessible parking spaces with separate access aisles" title="Parking Spa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088" y="1417638"/>
            <a:ext cx="3287712" cy="224948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algn="l" eaLnBrk="1" hangingPunct="1"/>
            <a:r>
              <a:rPr lang="en-US"/>
              <a:t>4. Doors</a:t>
            </a:r>
          </a:p>
        </p:txBody>
      </p:sp>
      <p:sp>
        <p:nvSpPr>
          <p:cNvPr id="22530" name="Content Placeholder 2"/>
          <p:cNvSpPr>
            <a:spLocks noGrp="1"/>
          </p:cNvSpPr>
          <p:nvPr>
            <p:ph idx="1"/>
          </p:nvPr>
        </p:nvSpPr>
        <p:spPr>
          <a:xfrm>
            <a:off x="457200" y="1392238"/>
            <a:ext cx="8229600" cy="1851025"/>
          </a:xfrm>
        </p:spPr>
        <p:txBody>
          <a:bodyPr/>
          <a:lstStyle/>
          <a:p>
            <a:r>
              <a:rPr lang="en-US" sz="2800" dirty="0"/>
              <a:t>Adjust door closers so less force is needed </a:t>
            </a:r>
            <a:r>
              <a:rPr lang="en-US" sz="2800" dirty="0" smtClean="0"/>
              <a:t>to </a:t>
            </a:r>
            <a:r>
              <a:rPr lang="en-US" sz="2800" dirty="0"/>
              <a:t>open </a:t>
            </a:r>
            <a:r>
              <a:rPr lang="en-US" sz="2800" dirty="0" smtClean="0"/>
              <a:t>them.</a:t>
            </a:r>
            <a:endParaRPr lang="en-US" sz="2800" dirty="0"/>
          </a:p>
          <a:p>
            <a:r>
              <a:rPr lang="en-US" sz="2800" dirty="0"/>
              <a:t>Heavy and </a:t>
            </a:r>
            <a:r>
              <a:rPr lang="en-US" sz="2800" dirty="0" smtClean="0"/>
              <a:t>hard-to-open </a:t>
            </a:r>
            <a:r>
              <a:rPr lang="en-US" sz="2800" dirty="0"/>
              <a:t>doors can </a:t>
            </a:r>
            <a:r>
              <a:rPr lang="en-US" sz="2800" dirty="0" smtClean="0"/>
              <a:t>be </a:t>
            </a:r>
            <a:r>
              <a:rPr lang="en-US" sz="2800" dirty="0"/>
              <a:t>difficult for anyone, including people with </a:t>
            </a:r>
            <a:r>
              <a:rPr lang="en-US" sz="2800" dirty="0" smtClean="0"/>
              <a:t>disabilities.</a:t>
            </a:r>
            <a:endParaRPr lang="en-US" sz="2800" dirty="0"/>
          </a:p>
          <a:p>
            <a:endParaRPr lang="en-US" dirty="0"/>
          </a:p>
          <a:p>
            <a:pPr eaLnBrk="1" hangingPunct="1"/>
            <a:endParaRPr lang="en-US" dirty="0"/>
          </a:p>
        </p:txBody>
      </p:sp>
      <p:sp>
        <p:nvSpPr>
          <p:cNvPr id="2253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735BDDF-A025-6443-85BF-DA037B639E5C}" type="slidenum">
              <a:rPr lang="en-US" sz="1400">
                <a:solidFill>
                  <a:schemeClr val="bg1"/>
                </a:solidFill>
                <a:latin typeface="Verdana" charset="0"/>
              </a:rPr>
              <a:pPr/>
              <a:t>8</a:t>
            </a:fld>
            <a:endParaRPr lang="en-US" sz="1400">
              <a:solidFill>
                <a:schemeClr val="bg1"/>
              </a:solidFill>
              <a:latin typeface="Verdana" charset="0"/>
            </a:endParaRPr>
          </a:p>
        </p:txBody>
      </p:sp>
      <p:pic>
        <p:nvPicPr>
          <p:cNvPr id="25604" name="Picture 4" descr="A wheelchair user opening a door with accessible door force (less than 10lbs for the outer doors)" title="Opening a Doo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3683000"/>
            <a:ext cx="5842000" cy="230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algn="l"/>
            <a:r>
              <a:rPr lang="en-US"/>
              <a:t>5. Indoor Pathways</a:t>
            </a:r>
          </a:p>
        </p:txBody>
      </p:sp>
      <p:sp>
        <p:nvSpPr>
          <p:cNvPr id="23554" name="Content Placeholder 2"/>
          <p:cNvSpPr>
            <a:spLocks noGrp="1"/>
          </p:cNvSpPr>
          <p:nvPr>
            <p:ph idx="1"/>
          </p:nvPr>
        </p:nvSpPr>
        <p:spPr>
          <a:xfrm>
            <a:off x="457200" y="1279525"/>
            <a:ext cx="4500563" cy="4525963"/>
          </a:xfrm>
        </p:spPr>
        <p:txBody>
          <a:bodyPr/>
          <a:lstStyle/>
          <a:p>
            <a:r>
              <a:rPr lang="en-US" sz="2800" dirty="0"/>
              <a:t>H</a:t>
            </a:r>
            <a:r>
              <a:rPr lang="en-US" sz="2800" dirty="0" smtClean="0"/>
              <a:t>ave </a:t>
            </a:r>
            <a:r>
              <a:rPr lang="en-US" sz="2800" dirty="0"/>
              <a:t>an accessible register or </a:t>
            </a:r>
            <a:r>
              <a:rPr lang="en-US" sz="2800" dirty="0" smtClean="0"/>
              <a:t>checkout </a:t>
            </a:r>
            <a:r>
              <a:rPr lang="en-US" sz="2800" dirty="0"/>
              <a:t>open and available whenever the place of business is </a:t>
            </a:r>
            <a:r>
              <a:rPr lang="en-US" sz="2800" dirty="0" smtClean="0"/>
              <a:t>open.</a:t>
            </a:r>
            <a:endParaRPr lang="en-US" sz="2800" dirty="0"/>
          </a:p>
          <a:p>
            <a:r>
              <a:rPr lang="en-US" sz="2800" dirty="0"/>
              <a:t>Keep aisles and clothes racks wide enough for a wheelchair to pass </a:t>
            </a:r>
            <a:r>
              <a:rPr lang="en-US" sz="2800" dirty="0" smtClean="0"/>
              <a:t>through.</a:t>
            </a:r>
            <a:endParaRPr lang="en-US" dirty="0"/>
          </a:p>
        </p:txBody>
      </p:sp>
      <p:sp>
        <p:nvSpPr>
          <p:cNvPr id="2355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F1A9506-C38E-854D-A79F-8750EE0B9050}" type="slidenum">
              <a:rPr lang="en-US" sz="1400">
                <a:solidFill>
                  <a:schemeClr val="bg1"/>
                </a:solidFill>
                <a:latin typeface="Verdana" charset="0"/>
              </a:rPr>
              <a:pPr/>
              <a:t>9</a:t>
            </a:fld>
            <a:endParaRPr lang="en-US" sz="1400">
              <a:solidFill>
                <a:schemeClr val="bg1"/>
              </a:solidFill>
              <a:latin typeface="Verdana" charset="0"/>
            </a:endParaRPr>
          </a:p>
        </p:txBody>
      </p:sp>
      <p:pic>
        <p:nvPicPr>
          <p:cNvPr id="38916" name="Picture 4" descr="A person who uses a wheelchair checking out at the grocery store in an accessible aisle" title="Check out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1866900"/>
            <a:ext cx="3557587" cy="360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516</TotalTime>
  <Words>1431</Words>
  <Application>Microsoft Macintosh PowerPoint</Application>
  <PresentationFormat>On-screen Show (4:3)</PresentationFormat>
  <Paragraphs>188</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ＭＳ Ｐゴシック</vt:lpstr>
      <vt:lpstr>Verdana</vt:lpstr>
      <vt:lpstr>Arial</vt:lpstr>
      <vt:lpstr>Office Theme</vt:lpstr>
      <vt:lpstr>Making Sense (Cents?):  Having a Disability-Friendly Business</vt:lpstr>
      <vt:lpstr>Why It Pays . . . </vt:lpstr>
      <vt:lpstr>Discretionary Spending of People with Disabilities</vt:lpstr>
      <vt:lpstr>25 Ways to Have a  Disability-Friendly Business*</vt:lpstr>
      <vt:lpstr>1.  Main Entrance</vt:lpstr>
      <vt:lpstr>2. Outdoor Pathways</vt:lpstr>
      <vt:lpstr>3. Parking</vt:lpstr>
      <vt:lpstr>4. Doors</vt:lpstr>
      <vt:lpstr>5. Indoor Pathways</vt:lpstr>
      <vt:lpstr>6.  Counters</vt:lpstr>
      <vt:lpstr>7. Corners, Steps, and Edges</vt:lpstr>
      <vt:lpstr>8. Signage</vt:lpstr>
      <vt:lpstr>9. Table or Bar Seating</vt:lpstr>
      <vt:lpstr>10. Bathrooms</vt:lpstr>
      <vt:lpstr>11. Service Animals</vt:lpstr>
      <vt:lpstr>12. Evacuation Plan</vt:lpstr>
      <vt:lpstr>13. Access to Materials</vt:lpstr>
      <vt:lpstr>14. Alternate Service Provision</vt:lpstr>
      <vt:lpstr>15. Pool Access</vt:lpstr>
      <vt:lpstr>16. People-First Language</vt:lpstr>
      <vt:lpstr>17. Face-to-Face Communication</vt:lpstr>
      <vt:lpstr>18. Telephone Relay Services</vt:lpstr>
      <vt:lpstr>19. Written Information</vt:lpstr>
      <vt:lpstr>20. Accommodations</vt:lpstr>
      <vt:lpstr>21. Patience</vt:lpstr>
      <vt:lpstr>22. Offering Assistance</vt:lpstr>
      <vt:lpstr>23. Waiting for Acceptance</vt:lpstr>
      <vt:lpstr>24. Policy Modification</vt:lpstr>
      <vt:lpstr>25. Customer Feedback</vt:lpstr>
      <vt:lpstr>Reaping the Rewards!</vt:lpstr>
      <vt:lpstr>You Don’t Have to Do It Alone.</vt:lpstr>
      <vt:lpstr>Vocational Rehabilitation (VR)</vt:lpstr>
      <vt:lpstr>Job-Driven Vocational  Rehabilitation Technical  Assistance Center</vt:lpstr>
      <vt:lpstr>Job-Driven Center Goals</vt:lpstr>
      <vt:lpstr>Partnerships</vt:lpstr>
      <vt:lpstr>Acknowledgements</vt:lpstr>
    </vt:vector>
  </TitlesOfParts>
  <Company>ICI/UMass Boston</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djt</dc:creator>
  <cp:lastModifiedBy>Katie Allen</cp:lastModifiedBy>
  <cp:revision>43</cp:revision>
  <dcterms:created xsi:type="dcterms:W3CDTF">2016-02-02T17:05:27Z</dcterms:created>
  <dcterms:modified xsi:type="dcterms:W3CDTF">2017-06-16T11:28:52Z</dcterms:modified>
</cp:coreProperties>
</file>