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75" r:id="rId2"/>
    <p:sldId id="257" r:id="rId3"/>
    <p:sldId id="269" r:id="rId4"/>
    <p:sldId id="258" r:id="rId5"/>
    <p:sldId id="260" r:id="rId6"/>
    <p:sldId id="261" r:id="rId7"/>
    <p:sldId id="262" r:id="rId8"/>
    <p:sldId id="263" r:id="rId9"/>
    <p:sldId id="267" r:id="rId10"/>
    <p:sldId id="268" r:id="rId11"/>
    <p:sldId id="265" r:id="rId12"/>
    <p:sldId id="266" r:id="rId13"/>
    <p:sldId id="274" r:id="rId14"/>
    <p:sldId id="270" r:id="rId15"/>
    <p:sldId id="271" r:id="rId16"/>
    <p:sldId id="272"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sorterViewPr>
    <p:cViewPr>
      <p:scale>
        <a:sx n="100" d="100"/>
        <a:sy n="100" d="100"/>
      </p:scale>
      <p:origin x="0" y="-31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4B2AB4-F1E7-47E0-93D1-AE4574A33EA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C076682-10B3-4249-B249-34E24636E4E0}">
      <dgm:prSet phldrT="[Text]" custT="1"/>
      <dgm:spPr/>
      <dgm:t>
        <a:bodyPr/>
        <a:lstStyle/>
        <a:p>
          <a:r>
            <a:rPr lang="en-US" sz="1800" dirty="0"/>
            <a:t>Milestone</a:t>
          </a:r>
        </a:p>
      </dgm:t>
    </dgm:pt>
    <dgm:pt modelId="{A2D71744-7230-4C6E-9B2C-6BC3CDBB06D6}" type="parTrans" cxnId="{2AEFBD83-0B4B-4ECC-9634-EAD49C3C7116}">
      <dgm:prSet/>
      <dgm:spPr/>
      <dgm:t>
        <a:bodyPr/>
        <a:lstStyle/>
        <a:p>
          <a:endParaRPr lang="en-US"/>
        </a:p>
      </dgm:t>
    </dgm:pt>
    <dgm:pt modelId="{85A5BCC0-1203-4F84-A939-4FE1696F21CA}" type="sibTrans" cxnId="{2AEFBD83-0B4B-4ECC-9634-EAD49C3C7116}">
      <dgm:prSet/>
      <dgm:spPr/>
      <dgm:t>
        <a:bodyPr/>
        <a:lstStyle/>
        <a:p>
          <a:endParaRPr lang="en-US"/>
        </a:p>
      </dgm:t>
    </dgm:pt>
    <dgm:pt modelId="{382B8F9E-41DD-4990-802D-126E2AEECAA4}">
      <dgm:prSet phldrT="[Text]" custT="1"/>
      <dgm:spPr/>
      <dgm:t>
        <a:bodyPr/>
        <a:lstStyle/>
        <a:p>
          <a:r>
            <a:rPr lang="en-US" sz="1800" dirty="0"/>
            <a:t>SFY 2014 first full year (6/30/2014)</a:t>
          </a:r>
        </a:p>
      </dgm:t>
    </dgm:pt>
    <dgm:pt modelId="{86986F4C-2C0E-4FD6-BCFE-A25A2542D586}" type="parTrans" cxnId="{DA449F68-6FAB-4112-BAF5-F47F226E620A}">
      <dgm:prSet/>
      <dgm:spPr/>
      <dgm:t>
        <a:bodyPr/>
        <a:lstStyle/>
        <a:p>
          <a:endParaRPr lang="en-US"/>
        </a:p>
      </dgm:t>
    </dgm:pt>
    <dgm:pt modelId="{AE8E425C-7A18-4DD7-8328-E84EC3DCEFF6}" type="sibTrans" cxnId="{DA449F68-6FAB-4112-BAF5-F47F226E620A}">
      <dgm:prSet/>
      <dgm:spPr/>
      <dgm:t>
        <a:bodyPr/>
        <a:lstStyle/>
        <a:p>
          <a:endParaRPr lang="en-US"/>
        </a:p>
      </dgm:t>
    </dgm:pt>
    <dgm:pt modelId="{2C3095BD-1CA2-41CE-9369-8C96303EAE7D}">
      <dgm:prSet phldrT="[Text]" custT="1"/>
      <dgm:spPr/>
      <dgm:t>
        <a:bodyPr/>
        <a:lstStyle/>
        <a:p>
          <a:r>
            <a:rPr lang="en-US" sz="1800" dirty="0"/>
            <a:t>Hybrid</a:t>
          </a:r>
        </a:p>
      </dgm:t>
    </dgm:pt>
    <dgm:pt modelId="{3455C430-728C-4599-A76B-705EDB7BE39C}" type="parTrans" cxnId="{9CDED2BE-5BC3-4C7C-A1FC-50DFE136D393}">
      <dgm:prSet/>
      <dgm:spPr/>
      <dgm:t>
        <a:bodyPr/>
        <a:lstStyle/>
        <a:p>
          <a:endParaRPr lang="en-US"/>
        </a:p>
      </dgm:t>
    </dgm:pt>
    <dgm:pt modelId="{C3D207F9-3D28-4D7E-850A-41CBD6F9D502}" type="sibTrans" cxnId="{9CDED2BE-5BC3-4C7C-A1FC-50DFE136D393}">
      <dgm:prSet/>
      <dgm:spPr/>
      <dgm:t>
        <a:bodyPr/>
        <a:lstStyle/>
        <a:p>
          <a:endParaRPr lang="en-US"/>
        </a:p>
      </dgm:t>
    </dgm:pt>
    <dgm:pt modelId="{90C8EA6C-B907-4369-AE2B-95C80F75E14E}">
      <dgm:prSet phldrT="[Text]" custT="1"/>
      <dgm:spPr/>
      <dgm:t>
        <a:bodyPr/>
        <a:lstStyle/>
        <a:p>
          <a:r>
            <a:rPr lang="en-US" sz="1800" dirty="0"/>
            <a:t>Rolled out 10/1/2016</a:t>
          </a:r>
        </a:p>
      </dgm:t>
    </dgm:pt>
    <dgm:pt modelId="{3DD5B441-E275-44F7-A4E7-B65E511164E7}" type="parTrans" cxnId="{83025FBD-F9E1-4AED-B684-485FA5381559}">
      <dgm:prSet/>
      <dgm:spPr/>
      <dgm:t>
        <a:bodyPr/>
        <a:lstStyle/>
        <a:p>
          <a:endParaRPr lang="en-US"/>
        </a:p>
      </dgm:t>
    </dgm:pt>
    <dgm:pt modelId="{F50D467E-956D-44CC-97F0-2FE0B649CA6E}" type="sibTrans" cxnId="{83025FBD-F9E1-4AED-B684-485FA5381559}">
      <dgm:prSet/>
      <dgm:spPr/>
      <dgm:t>
        <a:bodyPr/>
        <a:lstStyle/>
        <a:p>
          <a:endParaRPr lang="en-US"/>
        </a:p>
      </dgm:t>
    </dgm:pt>
    <dgm:pt modelId="{F6E15307-BFEA-44D3-9536-66879D4C7B66}">
      <dgm:prSet phldrT="[Text]" custT="1"/>
      <dgm:spPr/>
      <dgm:t>
        <a:bodyPr/>
        <a:lstStyle/>
        <a:p>
          <a:r>
            <a:rPr lang="en-US" sz="1800" dirty="0"/>
            <a:t>Revised/updated 2/14/2017</a:t>
          </a:r>
        </a:p>
      </dgm:t>
    </dgm:pt>
    <dgm:pt modelId="{6E1E65DE-D575-468B-9A2E-BDB8A744624D}" type="parTrans" cxnId="{D2432352-F710-4D09-BB33-CAE06D23FCAE}">
      <dgm:prSet/>
      <dgm:spPr/>
      <dgm:t>
        <a:bodyPr/>
        <a:lstStyle/>
        <a:p>
          <a:endParaRPr lang="en-US"/>
        </a:p>
      </dgm:t>
    </dgm:pt>
    <dgm:pt modelId="{1AD19101-3140-425B-9C2D-817FB5434B3C}" type="sibTrans" cxnId="{D2432352-F710-4D09-BB33-CAE06D23FCAE}">
      <dgm:prSet/>
      <dgm:spPr/>
      <dgm:t>
        <a:bodyPr/>
        <a:lstStyle/>
        <a:p>
          <a:endParaRPr lang="en-US"/>
        </a:p>
      </dgm:t>
    </dgm:pt>
    <dgm:pt modelId="{094349AA-F3C6-424A-9F45-F9D8BCB5AE51}">
      <dgm:prSet phldrT="[Text]" custT="1"/>
      <dgm:spPr/>
      <dgm:t>
        <a:bodyPr/>
        <a:lstStyle/>
        <a:p>
          <a:r>
            <a:rPr lang="en-US" sz="1800" dirty="0"/>
            <a:t>JDVRTAC</a:t>
          </a:r>
        </a:p>
      </dgm:t>
    </dgm:pt>
    <dgm:pt modelId="{47A56936-225D-4D4A-87EF-86FF203FAE75}" type="parTrans" cxnId="{0C81C4A6-CDE3-4BC2-A129-40955D6BE94A}">
      <dgm:prSet/>
      <dgm:spPr/>
      <dgm:t>
        <a:bodyPr/>
        <a:lstStyle/>
        <a:p>
          <a:endParaRPr lang="en-US"/>
        </a:p>
      </dgm:t>
    </dgm:pt>
    <dgm:pt modelId="{4F847825-03BB-46E9-BF7C-0E3AACC22245}" type="sibTrans" cxnId="{0C81C4A6-CDE3-4BC2-A129-40955D6BE94A}">
      <dgm:prSet/>
      <dgm:spPr/>
      <dgm:t>
        <a:bodyPr/>
        <a:lstStyle/>
        <a:p>
          <a:endParaRPr lang="en-US"/>
        </a:p>
      </dgm:t>
    </dgm:pt>
    <dgm:pt modelId="{D892BA0B-B80B-4FEE-B963-A91A742558F6}">
      <dgm:prSet phldrT="[Text]" custT="1"/>
      <dgm:spPr/>
      <dgm:t>
        <a:bodyPr/>
        <a:lstStyle/>
        <a:p>
          <a:r>
            <a:rPr lang="en-US" sz="1800" dirty="0"/>
            <a:t>First site visit June 2016</a:t>
          </a:r>
        </a:p>
      </dgm:t>
    </dgm:pt>
    <dgm:pt modelId="{D0F1B989-C730-40D4-9975-39690C840CA0}" type="parTrans" cxnId="{0940B189-28FC-4F68-85C2-BCD7CFC29097}">
      <dgm:prSet/>
      <dgm:spPr/>
      <dgm:t>
        <a:bodyPr/>
        <a:lstStyle/>
        <a:p>
          <a:endParaRPr lang="en-US"/>
        </a:p>
      </dgm:t>
    </dgm:pt>
    <dgm:pt modelId="{4A7D6A6F-A571-4C65-AE85-8007C6B7E7B7}" type="sibTrans" cxnId="{0940B189-28FC-4F68-85C2-BCD7CFC29097}">
      <dgm:prSet/>
      <dgm:spPr/>
      <dgm:t>
        <a:bodyPr/>
        <a:lstStyle/>
        <a:p>
          <a:endParaRPr lang="en-US"/>
        </a:p>
      </dgm:t>
    </dgm:pt>
    <dgm:pt modelId="{541C12D8-9218-4AC6-8F95-0F86E6A4C65E}">
      <dgm:prSet custT="1"/>
      <dgm:spPr/>
      <dgm:t>
        <a:bodyPr/>
        <a:lstStyle/>
        <a:p>
          <a:r>
            <a:rPr lang="en-US" sz="1800" dirty="0"/>
            <a:t>RFP</a:t>
          </a:r>
        </a:p>
      </dgm:t>
    </dgm:pt>
    <dgm:pt modelId="{D884B193-9F65-46E7-B2F2-B3A35C9A63F5}" type="parTrans" cxnId="{DD3B3D79-0593-42B9-ABDF-E5758CD1351B}">
      <dgm:prSet/>
      <dgm:spPr/>
      <dgm:t>
        <a:bodyPr/>
        <a:lstStyle/>
        <a:p>
          <a:endParaRPr lang="en-US"/>
        </a:p>
      </dgm:t>
    </dgm:pt>
    <dgm:pt modelId="{92A34B25-DF5A-45A7-BBB4-EBEA7AC383F5}" type="sibTrans" cxnId="{DD3B3D79-0593-42B9-ABDF-E5758CD1351B}">
      <dgm:prSet/>
      <dgm:spPr/>
      <dgm:t>
        <a:bodyPr/>
        <a:lstStyle/>
        <a:p>
          <a:endParaRPr lang="en-US"/>
        </a:p>
      </dgm:t>
    </dgm:pt>
    <dgm:pt modelId="{531C07C4-8134-46EC-809B-2E1C9F2CDC45}">
      <dgm:prSet custT="1"/>
      <dgm:spPr/>
      <dgm:t>
        <a:bodyPr/>
        <a:lstStyle/>
        <a:p>
          <a:r>
            <a:rPr lang="en-US" sz="1800" dirty="0"/>
            <a:t>Due out “late summer” </a:t>
          </a:r>
        </a:p>
      </dgm:t>
    </dgm:pt>
    <dgm:pt modelId="{310BD3F8-6F8E-4368-9103-17A14C8EABAA}" type="parTrans" cxnId="{06038323-E549-4FCA-989C-1CD34F0C9B44}">
      <dgm:prSet/>
      <dgm:spPr/>
      <dgm:t>
        <a:bodyPr/>
        <a:lstStyle/>
        <a:p>
          <a:endParaRPr lang="en-US"/>
        </a:p>
      </dgm:t>
    </dgm:pt>
    <dgm:pt modelId="{7A3492AF-5D74-4BFB-9DEE-66353A1A2617}" type="sibTrans" cxnId="{06038323-E549-4FCA-989C-1CD34F0C9B44}">
      <dgm:prSet/>
      <dgm:spPr/>
      <dgm:t>
        <a:bodyPr/>
        <a:lstStyle/>
        <a:p>
          <a:endParaRPr lang="en-US"/>
        </a:p>
      </dgm:t>
    </dgm:pt>
    <dgm:pt modelId="{8DA2B111-3229-43E5-8B4A-2D7700D791C7}">
      <dgm:prSet custT="1"/>
      <dgm:spPr/>
      <dgm:t>
        <a:bodyPr/>
        <a:lstStyle/>
        <a:p>
          <a:r>
            <a:rPr lang="en-US" sz="1800" dirty="0"/>
            <a:t>RFP process 2-4 months</a:t>
          </a:r>
        </a:p>
      </dgm:t>
    </dgm:pt>
    <dgm:pt modelId="{D169B803-B58A-4B6E-887E-9D79C4B5A2BB}" type="parTrans" cxnId="{60E0D158-204F-4BAB-9D1E-849D0B9602F8}">
      <dgm:prSet/>
      <dgm:spPr/>
      <dgm:t>
        <a:bodyPr/>
        <a:lstStyle/>
        <a:p>
          <a:endParaRPr lang="en-US"/>
        </a:p>
      </dgm:t>
    </dgm:pt>
    <dgm:pt modelId="{B59572BA-EB77-468E-967D-A5F9BD62816F}" type="sibTrans" cxnId="{60E0D158-204F-4BAB-9D1E-849D0B9602F8}">
      <dgm:prSet/>
      <dgm:spPr/>
      <dgm:t>
        <a:bodyPr/>
        <a:lstStyle/>
        <a:p>
          <a:endParaRPr lang="en-US"/>
        </a:p>
      </dgm:t>
    </dgm:pt>
    <dgm:pt modelId="{4CF0F9F5-266D-497E-9B7F-7D6E3BDAB70C}" type="pres">
      <dgm:prSet presAssocID="{974B2AB4-F1E7-47E0-93D1-AE4574A33EAF}" presName="Name0" presStyleCnt="0">
        <dgm:presLayoutVars>
          <dgm:dir/>
          <dgm:animLvl val="lvl"/>
          <dgm:resizeHandles val="exact"/>
        </dgm:presLayoutVars>
      </dgm:prSet>
      <dgm:spPr/>
    </dgm:pt>
    <dgm:pt modelId="{3BB5B23E-CDE4-4FF7-A074-C34CD64E564E}" type="pres">
      <dgm:prSet presAssocID="{AC076682-10B3-4249-B249-34E24636E4E0}" presName="composite" presStyleCnt="0"/>
      <dgm:spPr/>
    </dgm:pt>
    <dgm:pt modelId="{374BF5EE-78C8-4884-A9ED-6AADF028EF52}" type="pres">
      <dgm:prSet presAssocID="{AC076682-10B3-4249-B249-34E24636E4E0}" presName="parTx" presStyleLbl="alignNode1" presStyleIdx="0" presStyleCnt="4" custLinFactNeighborX="1016" custLinFactNeighborY="6480">
        <dgm:presLayoutVars>
          <dgm:chMax val="0"/>
          <dgm:chPref val="0"/>
          <dgm:bulletEnabled val="1"/>
        </dgm:presLayoutVars>
      </dgm:prSet>
      <dgm:spPr/>
    </dgm:pt>
    <dgm:pt modelId="{3BE35A61-7A13-499D-8D6E-191AF16F28C8}" type="pres">
      <dgm:prSet presAssocID="{AC076682-10B3-4249-B249-34E24636E4E0}" presName="desTx" presStyleLbl="alignAccFollowNode1" presStyleIdx="0" presStyleCnt="4" custLinFactNeighborY="-889">
        <dgm:presLayoutVars>
          <dgm:bulletEnabled val="1"/>
        </dgm:presLayoutVars>
      </dgm:prSet>
      <dgm:spPr/>
    </dgm:pt>
    <dgm:pt modelId="{E551952E-1C1D-4850-A91D-4B73D923D254}" type="pres">
      <dgm:prSet presAssocID="{85A5BCC0-1203-4F84-A939-4FE1696F21CA}" presName="space" presStyleCnt="0"/>
      <dgm:spPr/>
    </dgm:pt>
    <dgm:pt modelId="{D663F1ED-3FD6-433F-B35F-C8FF102323A6}" type="pres">
      <dgm:prSet presAssocID="{2C3095BD-1CA2-41CE-9369-8C96303EAE7D}" presName="composite" presStyleCnt="0"/>
      <dgm:spPr/>
    </dgm:pt>
    <dgm:pt modelId="{3599BB88-9610-4284-B38A-A12B933D8670}" type="pres">
      <dgm:prSet presAssocID="{2C3095BD-1CA2-41CE-9369-8C96303EAE7D}" presName="parTx" presStyleLbl="alignNode1" presStyleIdx="1" presStyleCnt="4" custLinFactX="13550" custLinFactNeighborX="100000" custLinFactNeighborY="2624">
        <dgm:presLayoutVars>
          <dgm:chMax val="0"/>
          <dgm:chPref val="0"/>
          <dgm:bulletEnabled val="1"/>
        </dgm:presLayoutVars>
      </dgm:prSet>
      <dgm:spPr/>
    </dgm:pt>
    <dgm:pt modelId="{226E64D1-FDBF-4F50-9C85-8A93DC067140}" type="pres">
      <dgm:prSet presAssocID="{2C3095BD-1CA2-41CE-9369-8C96303EAE7D}" presName="desTx" presStyleLbl="alignAccFollowNode1" presStyleIdx="1" presStyleCnt="4" custLinFactX="14454" custLinFactNeighborX="100000" custLinFactNeighborY="0">
        <dgm:presLayoutVars>
          <dgm:bulletEnabled val="1"/>
        </dgm:presLayoutVars>
      </dgm:prSet>
      <dgm:spPr/>
    </dgm:pt>
    <dgm:pt modelId="{707FB54A-5936-4967-9E58-D9FB2090743B}" type="pres">
      <dgm:prSet presAssocID="{C3D207F9-3D28-4D7E-850A-41CBD6F9D502}" presName="space" presStyleCnt="0"/>
      <dgm:spPr/>
    </dgm:pt>
    <dgm:pt modelId="{FD69457A-3733-41FB-8345-649B041D828E}" type="pres">
      <dgm:prSet presAssocID="{094349AA-F3C6-424A-9F45-F9D8BCB5AE51}" presName="composite" presStyleCnt="0"/>
      <dgm:spPr/>
    </dgm:pt>
    <dgm:pt modelId="{4AC52987-922B-4140-90AF-F748B8FB185A}" type="pres">
      <dgm:prSet presAssocID="{094349AA-F3C6-424A-9F45-F9D8BCB5AE51}" presName="parTx" presStyleLbl="alignNode1" presStyleIdx="2" presStyleCnt="4" custLinFactX="-14002" custLinFactNeighborX="-100000" custLinFactNeighborY="5248">
        <dgm:presLayoutVars>
          <dgm:chMax val="0"/>
          <dgm:chPref val="0"/>
          <dgm:bulletEnabled val="1"/>
        </dgm:presLayoutVars>
      </dgm:prSet>
      <dgm:spPr/>
    </dgm:pt>
    <dgm:pt modelId="{180F84CD-C9CD-404D-9292-CBAA8429963E}" type="pres">
      <dgm:prSet presAssocID="{094349AA-F3C6-424A-9F45-F9D8BCB5AE51}" presName="desTx" presStyleLbl="alignAccFollowNode1" presStyleIdx="2" presStyleCnt="4" custLinFactX="-13898" custLinFactNeighborX="-100000" custLinFactNeighborY="2724">
        <dgm:presLayoutVars>
          <dgm:bulletEnabled val="1"/>
        </dgm:presLayoutVars>
      </dgm:prSet>
      <dgm:spPr/>
    </dgm:pt>
    <dgm:pt modelId="{442393AF-EE0D-4F0D-8628-0AFC578FC34B}" type="pres">
      <dgm:prSet presAssocID="{4F847825-03BB-46E9-BF7C-0E3AACC22245}" presName="space" presStyleCnt="0"/>
      <dgm:spPr/>
    </dgm:pt>
    <dgm:pt modelId="{F28CCDD9-A03B-469D-9891-B58B89DD8C1A}" type="pres">
      <dgm:prSet presAssocID="{541C12D8-9218-4AC6-8F95-0F86E6A4C65E}" presName="composite" presStyleCnt="0"/>
      <dgm:spPr/>
    </dgm:pt>
    <dgm:pt modelId="{7C3D4FBA-4225-47B8-B048-69AE8D2E1431}" type="pres">
      <dgm:prSet presAssocID="{541C12D8-9218-4AC6-8F95-0F86E6A4C65E}" presName="parTx" presStyleLbl="alignNode1" presStyleIdx="3" presStyleCnt="4">
        <dgm:presLayoutVars>
          <dgm:chMax val="0"/>
          <dgm:chPref val="0"/>
          <dgm:bulletEnabled val="1"/>
        </dgm:presLayoutVars>
      </dgm:prSet>
      <dgm:spPr/>
    </dgm:pt>
    <dgm:pt modelId="{A2B1EE7D-4864-4547-9610-6D42273D37A2}" type="pres">
      <dgm:prSet presAssocID="{541C12D8-9218-4AC6-8F95-0F86E6A4C65E}" presName="desTx" presStyleLbl="alignAccFollowNode1" presStyleIdx="3" presStyleCnt="4">
        <dgm:presLayoutVars>
          <dgm:bulletEnabled val="1"/>
        </dgm:presLayoutVars>
      </dgm:prSet>
      <dgm:spPr/>
    </dgm:pt>
  </dgm:ptLst>
  <dgm:cxnLst>
    <dgm:cxn modelId="{A07B6111-54B0-43AB-A1AA-60A8EFC2728F}" type="presOf" srcId="{382B8F9E-41DD-4990-802D-126E2AEECAA4}" destId="{3BE35A61-7A13-499D-8D6E-191AF16F28C8}" srcOrd="0" destOrd="0" presId="urn:microsoft.com/office/officeart/2005/8/layout/hList1"/>
    <dgm:cxn modelId="{9B226313-6BEB-4623-90DC-3C371FD0CB9D}" type="presOf" srcId="{90C8EA6C-B907-4369-AE2B-95C80F75E14E}" destId="{226E64D1-FDBF-4F50-9C85-8A93DC067140}" srcOrd="0" destOrd="0" presId="urn:microsoft.com/office/officeart/2005/8/layout/hList1"/>
    <dgm:cxn modelId="{89BD961D-F530-4548-82F2-852CAE406191}" type="presOf" srcId="{D892BA0B-B80B-4FEE-B963-A91A742558F6}" destId="{180F84CD-C9CD-404D-9292-CBAA8429963E}" srcOrd="0" destOrd="0" presId="urn:microsoft.com/office/officeart/2005/8/layout/hList1"/>
    <dgm:cxn modelId="{06038323-E549-4FCA-989C-1CD34F0C9B44}" srcId="{541C12D8-9218-4AC6-8F95-0F86E6A4C65E}" destId="{531C07C4-8134-46EC-809B-2E1C9F2CDC45}" srcOrd="0" destOrd="0" parTransId="{310BD3F8-6F8E-4368-9103-17A14C8EABAA}" sibTransId="{7A3492AF-5D74-4BFB-9DEE-66353A1A2617}"/>
    <dgm:cxn modelId="{25A39D27-971F-42A9-8761-D10C7ACDE468}" type="presOf" srcId="{094349AA-F3C6-424A-9F45-F9D8BCB5AE51}" destId="{4AC52987-922B-4140-90AF-F748B8FB185A}" srcOrd="0" destOrd="0" presId="urn:microsoft.com/office/officeart/2005/8/layout/hList1"/>
    <dgm:cxn modelId="{922FBF3F-C3AB-4DE2-973C-E05036D152DF}" type="presOf" srcId="{8DA2B111-3229-43E5-8B4A-2D7700D791C7}" destId="{A2B1EE7D-4864-4547-9610-6D42273D37A2}" srcOrd="0" destOrd="1" presId="urn:microsoft.com/office/officeart/2005/8/layout/hList1"/>
    <dgm:cxn modelId="{DA449F68-6FAB-4112-BAF5-F47F226E620A}" srcId="{AC076682-10B3-4249-B249-34E24636E4E0}" destId="{382B8F9E-41DD-4990-802D-126E2AEECAA4}" srcOrd="0" destOrd="0" parTransId="{86986F4C-2C0E-4FD6-BCFE-A25A2542D586}" sibTransId="{AE8E425C-7A18-4DD7-8328-E84EC3DCEFF6}"/>
    <dgm:cxn modelId="{FB290569-6B26-42B6-96E4-14DC01BE2634}" type="presOf" srcId="{974B2AB4-F1E7-47E0-93D1-AE4574A33EAF}" destId="{4CF0F9F5-266D-497E-9B7F-7D6E3BDAB70C}" srcOrd="0" destOrd="0" presId="urn:microsoft.com/office/officeart/2005/8/layout/hList1"/>
    <dgm:cxn modelId="{D2432352-F710-4D09-BB33-CAE06D23FCAE}" srcId="{2C3095BD-1CA2-41CE-9369-8C96303EAE7D}" destId="{F6E15307-BFEA-44D3-9536-66879D4C7B66}" srcOrd="1" destOrd="0" parTransId="{6E1E65DE-D575-468B-9A2E-BDB8A744624D}" sibTransId="{1AD19101-3140-425B-9C2D-817FB5434B3C}"/>
    <dgm:cxn modelId="{60E0D158-204F-4BAB-9D1E-849D0B9602F8}" srcId="{541C12D8-9218-4AC6-8F95-0F86E6A4C65E}" destId="{8DA2B111-3229-43E5-8B4A-2D7700D791C7}" srcOrd="1" destOrd="0" parTransId="{D169B803-B58A-4B6E-887E-9D79C4B5A2BB}" sibTransId="{B59572BA-EB77-468E-967D-A5F9BD62816F}"/>
    <dgm:cxn modelId="{DD3B3D79-0593-42B9-ABDF-E5758CD1351B}" srcId="{974B2AB4-F1E7-47E0-93D1-AE4574A33EAF}" destId="{541C12D8-9218-4AC6-8F95-0F86E6A4C65E}" srcOrd="3" destOrd="0" parTransId="{D884B193-9F65-46E7-B2F2-B3A35C9A63F5}" sibTransId="{92A34B25-DF5A-45A7-BBB4-EBEA7AC383F5}"/>
    <dgm:cxn modelId="{2AEFBD83-0B4B-4ECC-9634-EAD49C3C7116}" srcId="{974B2AB4-F1E7-47E0-93D1-AE4574A33EAF}" destId="{AC076682-10B3-4249-B249-34E24636E4E0}" srcOrd="0" destOrd="0" parTransId="{A2D71744-7230-4C6E-9B2C-6BC3CDBB06D6}" sibTransId="{85A5BCC0-1203-4F84-A939-4FE1696F21CA}"/>
    <dgm:cxn modelId="{0940B189-28FC-4F68-85C2-BCD7CFC29097}" srcId="{094349AA-F3C6-424A-9F45-F9D8BCB5AE51}" destId="{D892BA0B-B80B-4FEE-B963-A91A742558F6}" srcOrd="0" destOrd="0" parTransId="{D0F1B989-C730-40D4-9975-39690C840CA0}" sibTransId="{4A7D6A6F-A571-4C65-AE85-8007C6B7E7B7}"/>
    <dgm:cxn modelId="{173EEFA2-4C84-4EDC-ADA6-2142F42136AE}" type="presOf" srcId="{2C3095BD-1CA2-41CE-9369-8C96303EAE7D}" destId="{3599BB88-9610-4284-B38A-A12B933D8670}" srcOrd="0" destOrd="0" presId="urn:microsoft.com/office/officeart/2005/8/layout/hList1"/>
    <dgm:cxn modelId="{0C81C4A6-CDE3-4BC2-A129-40955D6BE94A}" srcId="{974B2AB4-F1E7-47E0-93D1-AE4574A33EAF}" destId="{094349AA-F3C6-424A-9F45-F9D8BCB5AE51}" srcOrd="2" destOrd="0" parTransId="{47A56936-225D-4D4A-87EF-86FF203FAE75}" sibTransId="{4F847825-03BB-46E9-BF7C-0E3AACC22245}"/>
    <dgm:cxn modelId="{70B0B5A7-B0F4-41B1-BA3B-3E608F49E189}" type="presOf" srcId="{F6E15307-BFEA-44D3-9536-66879D4C7B66}" destId="{226E64D1-FDBF-4F50-9C85-8A93DC067140}" srcOrd="0" destOrd="1" presId="urn:microsoft.com/office/officeart/2005/8/layout/hList1"/>
    <dgm:cxn modelId="{83025FBD-F9E1-4AED-B684-485FA5381559}" srcId="{2C3095BD-1CA2-41CE-9369-8C96303EAE7D}" destId="{90C8EA6C-B907-4369-AE2B-95C80F75E14E}" srcOrd="0" destOrd="0" parTransId="{3DD5B441-E275-44F7-A4E7-B65E511164E7}" sibTransId="{F50D467E-956D-44CC-97F0-2FE0B649CA6E}"/>
    <dgm:cxn modelId="{9CDED2BE-5BC3-4C7C-A1FC-50DFE136D393}" srcId="{974B2AB4-F1E7-47E0-93D1-AE4574A33EAF}" destId="{2C3095BD-1CA2-41CE-9369-8C96303EAE7D}" srcOrd="1" destOrd="0" parTransId="{3455C430-728C-4599-A76B-705EDB7BE39C}" sibTransId="{C3D207F9-3D28-4D7E-850A-41CBD6F9D502}"/>
    <dgm:cxn modelId="{2F646EDE-88A8-4EAD-935B-671F96B49F59}" type="presOf" srcId="{541C12D8-9218-4AC6-8F95-0F86E6A4C65E}" destId="{7C3D4FBA-4225-47B8-B048-69AE8D2E1431}" srcOrd="0" destOrd="0" presId="urn:microsoft.com/office/officeart/2005/8/layout/hList1"/>
    <dgm:cxn modelId="{447D0CEF-4D1B-476E-9738-8303DEA1F4BE}" type="presOf" srcId="{AC076682-10B3-4249-B249-34E24636E4E0}" destId="{374BF5EE-78C8-4884-A9ED-6AADF028EF52}" srcOrd="0" destOrd="0" presId="urn:microsoft.com/office/officeart/2005/8/layout/hList1"/>
    <dgm:cxn modelId="{F0B498F5-E614-40CC-81C2-B9FB6FE68954}" type="presOf" srcId="{531C07C4-8134-46EC-809B-2E1C9F2CDC45}" destId="{A2B1EE7D-4864-4547-9610-6D42273D37A2}" srcOrd="0" destOrd="0" presId="urn:microsoft.com/office/officeart/2005/8/layout/hList1"/>
    <dgm:cxn modelId="{747D4415-FDFD-4B43-B382-4722CF4E6EF3}" type="presParOf" srcId="{4CF0F9F5-266D-497E-9B7F-7D6E3BDAB70C}" destId="{3BB5B23E-CDE4-4FF7-A074-C34CD64E564E}" srcOrd="0" destOrd="0" presId="urn:microsoft.com/office/officeart/2005/8/layout/hList1"/>
    <dgm:cxn modelId="{F41CF14E-C25C-43B5-9664-6053DA1EFFD6}" type="presParOf" srcId="{3BB5B23E-CDE4-4FF7-A074-C34CD64E564E}" destId="{374BF5EE-78C8-4884-A9ED-6AADF028EF52}" srcOrd="0" destOrd="0" presId="urn:microsoft.com/office/officeart/2005/8/layout/hList1"/>
    <dgm:cxn modelId="{5139CF31-E72B-4085-ACCB-37B767DAF149}" type="presParOf" srcId="{3BB5B23E-CDE4-4FF7-A074-C34CD64E564E}" destId="{3BE35A61-7A13-499D-8D6E-191AF16F28C8}" srcOrd="1" destOrd="0" presId="urn:microsoft.com/office/officeart/2005/8/layout/hList1"/>
    <dgm:cxn modelId="{86D78FEA-15DB-4B4A-B7E8-54130DEB8EA1}" type="presParOf" srcId="{4CF0F9F5-266D-497E-9B7F-7D6E3BDAB70C}" destId="{E551952E-1C1D-4850-A91D-4B73D923D254}" srcOrd="1" destOrd="0" presId="urn:microsoft.com/office/officeart/2005/8/layout/hList1"/>
    <dgm:cxn modelId="{92BC964E-A6B3-4DC2-A8C4-CC69884DB9B1}" type="presParOf" srcId="{4CF0F9F5-266D-497E-9B7F-7D6E3BDAB70C}" destId="{D663F1ED-3FD6-433F-B35F-C8FF102323A6}" srcOrd="2" destOrd="0" presId="urn:microsoft.com/office/officeart/2005/8/layout/hList1"/>
    <dgm:cxn modelId="{048A9418-F406-45E4-BD19-6ED9EBD1E749}" type="presParOf" srcId="{D663F1ED-3FD6-433F-B35F-C8FF102323A6}" destId="{3599BB88-9610-4284-B38A-A12B933D8670}" srcOrd="0" destOrd="0" presId="urn:microsoft.com/office/officeart/2005/8/layout/hList1"/>
    <dgm:cxn modelId="{D921D81B-20F6-4096-ADAC-486E047BA0E5}" type="presParOf" srcId="{D663F1ED-3FD6-433F-B35F-C8FF102323A6}" destId="{226E64D1-FDBF-4F50-9C85-8A93DC067140}" srcOrd="1" destOrd="0" presId="urn:microsoft.com/office/officeart/2005/8/layout/hList1"/>
    <dgm:cxn modelId="{43BE62C4-BA40-4B18-845F-015CFE1CD70A}" type="presParOf" srcId="{4CF0F9F5-266D-497E-9B7F-7D6E3BDAB70C}" destId="{707FB54A-5936-4967-9E58-D9FB2090743B}" srcOrd="3" destOrd="0" presId="urn:microsoft.com/office/officeart/2005/8/layout/hList1"/>
    <dgm:cxn modelId="{A2C67ED6-7D3B-4D1C-8DE2-AAC71C1BAA7A}" type="presParOf" srcId="{4CF0F9F5-266D-497E-9B7F-7D6E3BDAB70C}" destId="{FD69457A-3733-41FB-8345-649B041D828E}" srcOrd="4" destOrd="0" presId="urn:microsoft.com/office/officeart/2005/8/layout/hList1"/>
    <dgm:cxn modelId="{75A03362-FE04-487B-A305-9A02930EF9A3}" type="presParOf" srcId="{FD69457A-3733-41FB-8345-649B041D828E}" destId="{4AC52987-922B-4140-90AF-F748B8FB185A}" srcOrd="0" destOrd="0" presId="urn:microsoft.com/office/officeart/2005/8/layout/hList1"/>
    <dgm:cxn modelId="{D76DC883-DEED-4C5C-B774-1869D106F964}" type="presParOf" srcId="{FD69457A-3733-41FB-8345-649B041D828E}" destId="{180F84CD-C9CD-404D-9292-CBAA8429963E}" srcOrd="1" destOrd="0" presId="urn:microsoft.com/office/officeart/2005/8/layout/hList1"/>
    <dgm:cxn modelId="{B8158946-A2A9-47D0-B642-B0E664E14D36}" type="presParOf" srcId="{4CF0F9F5-266D-497E-9B7F-7D6E3BDAB70C}" destId="{442393AF-EE0D-4F0D-8628-0AFC578FC34B}" srcOrd="5" destOrd="0" presId="urn:microsoft.com/office/officeart/2005/8/layout/hList1"/>
    <dgm:cxn modelId="{8ADA90EA-18F3-4F94-B19F-AB88382E03BE}" type="presParOf" srcId="{4CF0F9F5-266D-497E-9B7F-7D6E3BDAB70C}" destId="{F28CCDD9-A03B-469D-9891-B58B89DD8C1A}" srcOrd="6" destOrd="0" presId="urn:microsoft.com/office/officeart/2005/8/layout/hList1"/>
    <dgm:cxn modelId="{E6F5C9A7-4E15-471D-8DE4-ABCA0BF5A021}" type="presParOf" srcId="{F28CCDD9-A03B-469D-9891-B58B89DD8C1A}" destId="{7C3D4FBA-4225-47B8-B048-69AE8D2E1431}" srcOrd="0" destOrd="0" presId="urn:microsoft.com/office/officeart/2005/8/layout/hList1"/>
    <dgm:cxn modelId="{E494AAD1-483F-4D72-9D68-CBE2EE5500BA}" type="presParOf" srcId="{F28CCDD9-A03B-469D-9891-B58B89DD8C1A}" destId="{A2B1EE7D-4864-4547-9610-6D42273D37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BF5EE-78C8-4884-A9ED-6AADF028EF52}">
      <dsp:nvSpPr>
        <dsp:cNvPr id="0" name=""/>
        <dsp:cNvSpPr/>
      </dsp:nvSpPr>
      <dsp:spPr>
        <a:xfrm>
          <a:off x="29616" y="1783549"/>
          <a:ext cx="1833944" cy="40256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Milestone</a:t>
          </a:r>
        </a:p>
      </dsp:txBody>
      <dsp:txXfrm>
        <a:off x="29616" y="1783549"/>
        <a:ext cx="1833944" cy="402567"/>
      </dsp:txXfrm>
    </dsp:sp>
    <dsp:sp modelId="{3BE35A61-7A13-499D-8D6E-191AF16F28C8}">
      <dsp:nvSpPr>
        <dsp:cNvPr id="0" name=""/>
        <dsp:cNvSpPr/>
      </dsp:nvSpPr>
      <dsp:spPr>
        <a:xfrm>
          <a:off x="10983" y="2146686"/>
          <a:ext cx="1833944" cy="15011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SFY 2014 first full year (6/30/2014)</a:t>
          </a:r>
        </a:p>
      </dsp:txBody>
      <dsp:txXfrm>
        <a:off x="10983" y="2146686"/>
        <a:ext cx="1833944" cy="1501171"/>
      </dsp:txXfrm>
    </dsp:sp>
    <dsp:sp modelId="{3599BB88-9610-4284-B38A-A12B933D8670}">
      <dsp:nvSpPr>
        <dsp:cNvPr id="0" name=""/>
        <dsp:cNvSpPr/>
      </dsp:nvSpPr>
      <dsp:spPr>
        <a:xfrm>
          <a:off x="4184123" y="1768026"/>
          <a:ext cx="1833944" cy="40256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Hybrid</a:t>
          </a:r>
        </a:p>
      </dsp:txBody>
      <dsp:txXfrm>
        <a:off x="4184123" y="1768026"/>
        <a:ext cx="1833944" cy="402567"/>
      </dsp:txXfrm>
    </dsp:sp>
    <dsp:sp modelId="{226E64D1-FDBF-4F50-9C85-8A93DC067140}">
      <dsp:nvSpPr>
        <dsp:cNvPr id="0" name=""/>
        <dsp:cNvSpPr/>
      </dsp:nvSpPr>
      <dsp:spPr>
        <a:xfrm>
          <a:off x="4200702" y="2160031"/>
          <a:ext cx="1833944" cy="15011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Rolled out 10/1/2016</a:t>
          </a:r>
        </a:p>
        <a:p>
          <a:pPr marL="171450" lvl="1" indent="-171450" algn="l" defTabSz="800100">
            <a:lnSpc>
              <a:spcPct val="90000"/>
            </a:lnSpc>
            <a:spcBef>
              <a:spcPct val="0"/>
            </a:spcBef>
            <a:spcAft>
              <a:spcPct val="15000"/>
            </a:spcAft>
            <a:buChar char="•"/>
          </a:pPr>
          <a:r>
            <a:rPr lang="en-US" sz="1800" kern="1200" dirty="0"/>
            <a:t>Revised/updated 2/14/2017</a:t>
          </a:r>
        </a:p>
      </dsp:txBody>
      <dsp:txXfrm>
        <a:off x="4200702" y="2160031"/>
        <a:ext cx="1833944" cy="1501171"/>
      </dsp:txXfrm>
    </dsp:sp>
    <dsp:sp modelId="{4AC52987-922B-4140-90AF-F748B8FB185A}">
      <dsp:nvSpPr>
        <dsp:cNvPr id="0" name=""/>
        <dsp:cNvSpPr/>
      </dsp:nvSpPr>
      <dsp:spPr>
        <a:xfrm>
          <a:off x="2101643" y="1778590"/>
          <a:ext cx="1833944" cy="40256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JDVRTAC</a:t>
          </a:r>
        </a:p>
      </dsp:txBody>
      <dsp:txXfrm>
        <a:off x="2101643" y="1778590"/>
        <a:ext cx="1833944" cy="402567"/>
      </dsp:txXfrm>
    </dsp:sp>
    <dsp:sp modelId="{180F84CD-C9CD-404D-9292-CBAA8429963E}">
      <dsp:nvSpPr>
        <dsp:cNvPr id="0" name=""/>
        <dsp:cNvSpPr/>
      </dsp:nvSpPr>
      <dsp:spPr>
        <a:xfrm>
          <a:off x="2103550" y="2200923"/>
          <a:ext cx="1833944" cy="15011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First site visit June 2016</a:t>
          </a:r>
        </a:p>
      </dsp:txBody>
      <dsp:txXfrm>
        <a:off x="2103550" y="2200923"/>
        <a:ext cx="1833944" cy="1501171"/>
      </dsp:txXfrm>
    </dsp:sp>
    <dsp:sp modelId="{7C3D4FBA-4225-47B8-B048-69AE8D2E1431}">
      <dsp:nvSpPr>
        <dsp:cNvPr id="0" name=""/>
        <dsp:cNvSpPr/>
      </dsp:nvSpPr>
      <dsp:spPr>
        <a:xfrm>
          <a:off x="6283072" y="1757463"/>
          <a:ext cx="1833944" cy="40256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RFP</a:t>
          </a:r>
        </a:p>
      </dsp:txBody>
      <dsp:txXfrm>
        <a:off x="6283072" y="1757463"/>
        <a:ext cx="1833944" cy="402567"/>
      </dsp:txXfrm>
    </dsp:sp>
    <dsp:sp modelId="{A2B1EE7D-4864-4547-9610-6D42273D37A2}">
      <dsp:nvSpPr>
        <dsp:cNvPr id="0" name=""/>
        <dsp:cNvSpPr/>
      </dsp:nvSpPr>
      <dsp:spPr>
        <a:xfrm>
          <a:off x="6283072" y="2160031"/>
          <a:ext cx="1833944" cy="15011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Due out “late summer” </a:t>
          </a:r>
        </a:p>
        <a:p>
          <a:pPr marL="171450" lvl="1" indent="-171450" algn="l" defTabSz="800100">
            <a:lnSpc>
              <a:spcPct val="90000"/>
            </a:lnSpc>
            <a:spcBef>
              <a:spcPct val="0"/>
            </a:spcBef>
            <a:spcAft>
              <a:spcPct val="15000"/>
            </a:spcAft>
            <a:buChar char="•"/>
          </a:pPr>
          <a:r>
            <a:rPr lang="en-US" sz="1800" kern="1200" dirty="0"/>
            <a:t>RFP process 2-4 months</a:t>
          </a:r>
        </a:p>
      </dsp:txBody>
      <dsp:txXfrm>
        <a:off x="6283072" y="2160031"/>
        <a:ext cx="1833944" cy="150117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AB9C6-C5A2-491E-BCD7-947773843813}" type="datetimeFigureOut">
              <a:rPr lang="en-US" smtClean="0"/>
              <a:t>9/14/2018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DCF70-CE6C-452D-9428-A6B703F624E9}" type="slidenum">
              <a:rPr lang="en-US" smtClean="0"/>
              <a:t>‹#›</a:t>
            </a:fld>
            <a:endParaRPr lang="en-US" dirty="0"/>
          </a:p>
        </p:txBody>
      </p:sp>
    </p:spTree>
    <p:extLst>
      <p:ext uri="{BB962C8B-B14F-4D97-AF65-F5344CB8AC3E}">
        <p14:creationId xmlns:p14="http://schemas.microsoft.com/office/powerpoint/2010/main" val="781574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Milestones started 2013</a:t>
            </a:r>
            <a:r>
              <a:rPr lang="en-US" baseline="0" dirty="0"/>
              <a:t> </a:t>
            </a:r>
            <a:r>
              <a:rPr lang="en-US" dirty="0"/>
              <a:t>Reason for starting milestones?</a:t>
            </a:r>
          </a:p>
        </p:txBody>
      </p:sp>
      <p:sp>
        <p:nvSpPr>
          <p:cNvPr id="4" name="Slide Number Placeholder 3"/>
          <p:cNvSpPr>
            <a:spLocks noGrp="1"/>
          </p:cNvSpPr>
          <p:nvPr>
            <p:ph type="sldNum" sz="quarter" idx="10"/>
          </p:nvPr>
        </p:nvSpPr>
        <p:spPr/>
        <p:txBody>
          <a:bodyPr/>
          <a:lstStyle/>
          <a:p>
            <a:fld id="{A23DCF70-CE6C-452D-9428-A6B703F624E9}" type="slidenum">
              <a:rPr lang="en-US" smtClean="0"/>
              <a:t>5</a:t>
            </a:fld>
            <a:endParaRPr lang="en-US" dirty="0"/>
          </a:p>
        </p:txBody>
      </p:sp>
    </p:spTree>
    <p:extLst>
      <p:ext uri="{BB962C8B-B14F-4D97-AF65-F5344CB8AC3E}">
        <p14:creationId xmlns:p14="http://schemas.microsoft.com/office/powerpoint/2010/main" val="35333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Highlighted years are full years</a:t>
            </a:r>
            <a:r>
              <a:rPr lang="en-US" baseline="0" dirty="0"/>
              <a:t> of milestone payment implementation</a:t>
            </a:r>
            <a:endParaRPr lang="en-US" dirty="0"/>
          </a:p>
        </p:txBody>
      </p:sp>
      <p:sp>
        <p:nvSpPr>
          <p:cNvPr id="4" name="Slide Number Placeholder 3"/>
          <p:cNvSpPr>
            <a:spLocks noGrp="1"/>
          </p:cNvSpPr>
          <p:nvPr>
            <p:ph type="sldNum" sz="quarter" idx="10"/>
          </p:nvPr>
        </p:nvSpPr>
        <p:spPr/>
        <p:txBody>
          <a:bodyPr/>
          <a:lstStyle/>
          <a:p>
            <a:fld id="{A23DCF70-CE6C-452D-9428-A6B703F624E9}" type="slidenum">
              <a:rPr lang="en-US" smtClean="0"/>
              <a:t>6</a:t>
            </a:fld>
            <a:endParaRPr lang="en-US" dirty="0"/>
          </a:p>
        </p:txBody>
      </p:sp>
    </p:spTree>
    <p:extLst>
      <p:ext uri="{BB962C8B-B14F-4D97-AF65-F5344CB8AC3E}">
        <p14:creationId xmlns:p14="http://schemas.microsoft.com/office/powerpoint/2010/main" val="2203103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3DCF70-CE6C-452D-9428-A6B703F624E9}" type="slidenum">
              <a:rPr lang="en-US" smtClean="0"/>
              <a:t>11</a:t>
            </a:fld>
            <a:endParaRPr lang="en-US" dirty="0"/>
          </a:p>
        </p:txBody>
      </p:sp>
    </p:spTree>
    <p:extLst>
      <p:ext uri="{BB962C8B-B14F-4D97-AF65-F5344CB8AC3E}">
        <p14:creationId xmlns:p14="http://schemas.microsoft.com/office/powerpoint/2010/main" val="4276656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dirty="0">
              <a:latin typeface="Arial" panose="020B0604020202020204" pitchFamily="34" charset="0"/>
            </a:endParaRPr>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0D13A7-4011-402E-AB05-0E14FE0BDC84}"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183999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hristine.c.robinson@maine.gov" TargetMode="External"/><Relationship Id="rId2" Type="http://schemas.openxmlformats.org/officeDocument/2006/relationships/hyperlink" Target="mailto:libby.stone-sterling@maine.gov"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598506"/>
          </a:xfrm>
        </p:spPr>
        <p:txBody>
          <a:bodyPr>
            <a:normAutofit/>
          </a:bodyPr>
          <a:lstStyle/>
          <a:p>
            <a:pPr algn="ctr"/>
            <a:r>
              <a:rPr lang="en-US" sz="4800" dirty="0">
                <a:solidFill>
                  <a:schemeClr val="tx1"/>
                </a:solidFill>
              </a:rPr>
              <a:t>Improving Business Engagement and Consumer Outcomes Through A Redesign of Maine’s CRP System</a:t>
            </a:r>
            <a:endParaRPr lang="en-US" sz="4800" dirty="0"/>
          </a:p>
        </p:txBody>
      </p:sp>
      <p:pic>
        <p:nvPicPr>
          <p:cNvPr id="4" name="Content Placeholder 3"/>
          <p:cNvPicPr>
            <a:picLocks noGrp="1" noChangeAspect="1"/>
          </p:cNvPicPr>
          <p:nvPr>
            <p:ph idx="1"/>
          </p:nvPr>
        </p:nvPicPr>
        <p:blipFill>
          <a:blip r:embed="rId2"/>
          <a:stretch>
            <a:fillRect/>
          </a:stretch>
        </p:blipFill>
        <p:spPr>
          <a:xfrm>
            <a:off x="3796945" y="4208463"/>
            <a:ext cx="2358147" cy="2081212"/>
          </a:xfrm>
          <a:prstGeom prst="rect">
            <a:avLst/>
          </a:prstGeom>
          <a:noFill/>
        </p:spPr>
      </p:pic>
    </p:spTree>
    <p:extLst>
      <p:ext uri="{BB962C8B-B14F-4D97-AF65-F5344CB8AC3E}">
        <p14:creationId xmlns:p14="http://schemas.microsoft.com/office/powerpoint/2010/main" val="1844341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6" y="656253"/>
            <a:ext cx="8596668" cy="1320800"/>
          </a:xfrm>
        </p:spPr>
        <p:txBody>
          <a:bodyPr/>
          <a:lstStyle/>
          <a:p>
            <a:pPr algn="ctr"/>
            <a:r>
              <a:rPr lang="en-US" dirty="0"/>
              <a:t>Decreased CRPs Over The Years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6716957"/>
              </p:ext>
            </p:extLst>
          </p:nvPr>
        </p:nvGraphicFramePr>
        <p:xfrm>
          <a:off x="3368657" y="2379305"/>
          <a:ext cx="3265409" cy="2183292"/>
        </p:xfrm>
        <a:graphic>
          <a:graphicData uri="http://schemas.openxmlformats.org/drawingml/2006/table">
            <a:tbl>
              <a:tblPr firstRow="1" firstCol="1" bandRow="1">
                <a:tableStyleId>{5C22544A-7EE6-4342-B048-85BDC9FD1C3A}</a:tableStyleId>
              </a:tblPr>
              <a:tblGrid>
                <a:gridCol w="2248372">
                  <a:extLst>
                    <a:ext uri="{9D8B030D-6E8A-4147-A177-3AD203B41FA5}">
                      <a16:colId xmlns:a16="http://schemas.microsoft.com/office/drawing/2014/main" val="2402980575"/>
                    </a:ext>
                  </a:extLst>
                </a:gridCol>
                <a:gridCol w="1017037">
                  <a:extLst>
                    <a:ext uri="{9D8B030D-6E8A-4147-A177-3AD203B41FA5}">
                      <a16:colId xmlns:a16="http://schemas.microsoft.com/office/drawing/2014/main" val="722250198"/>
                    </a:ext>
                  </a:extLst>
                </a:gridCol>
              </a:tblGrid>
              <a:tr h="398106">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Contracts Between BRS &amp; CRPs</a:t>
                      </a:r>
                      <a:endParaRPr kumimoji="0" lang="en-US"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algn="just">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5383542"/>
                  </a:ext>
                </a:extLst>
              </a:tr>
              <a:tr h="398106">
                <a:tc>
                  <a:txBody>
                    <a:bodyPr/>
                    <a:lstStyle/>
                    <a:p>
                      <a:pPr marL="0" marR="0" algn="ctr">
                        <a:lnSpc>
                          <a:spcPct val="107000"/>
                        </a:lnSpc>
                        <a:spcBef>
                          <a:spcPts val="0"/>
                        </a:spcBef>
                        <a:spcAft>
                          <a:spcPts val="800"/>
                        </a:spcAft>
                      </a:pPr>
                      <a:r>
                        <a:rPr lang="en-US" sz="1600" dirty="0">
                          <a:solidFill>
                            <a:schemeClr val="tx1"/>
                          </a:solidFill>
                          <a:effectLst/>
                        </a:rPr>
                        <a:t>2015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59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1178512"/>
                  </a:ext>
                </a:extLst>
              </a:tr>
              <a:tr h="398106">
                <a:tc>
                  <a:txBody>
                    <a:bodyPr/>
                    <a:lstStyle/>
                    <a:p>
                      <a:pPr marL="0" marR="0" algn="ctr">
                        <a:lnSpc>
                          <a:spcPct val="107000"/>
                        </a:lnSpc>
                        <a:spcBef>
                          <a:spcPts val="0"/>
                        </a:spcBef>
                        <a:spcAft>
                          <a:spcPts val="800"/>
                        </a:spcAft>
                      </a:pPr>
                      <a:r>
                        <a:rPr lang="en-US" sz="1600" dirty="0">
                          <a:solidFill>
                            <a:schemeClr val="tx1"/>
                          </a:solidFill>
                          <a:effectLst/>
                        </a:rPr>
                        <a:t>2016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56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0422013"/>
                  </a:ext>
                </a:extLst>
              </a:tr>
              <a:tr h="398106">
                <a:tc>
                  <a:txBody>
                    <a:bodyPr/>
                    <a:lstStyle/>
                    <a:p>
                      <a:pPr marL="0" marR="0" algn="ctr">
                        <a:lnSpc>
                          <a:spcPct val="107000"/>
                        </a:lnSpc>
                        <a:spcBef>
                          <a:spcPts val="0"/>
                        </a:spcBef>
                        <a:spcAft>
                          <a:spcPts val="800"/>
                        </a:spcAft>
                      </a:pPr>
                      <a:r>
                        <a:rPr lang="en-US" sz="1600" dirty="0">
                          <a:solidFill>
                            <a:schemeClr val="tx1"/>
                          </a:solidFill>
                          <a:effectLst/>
                        </a:rPr>
                        <a:t>2017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54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6086871"/>
                  </a:ext>
                </a:extLst>
              </a:tr>
              <a:tr h="398106">
                <a:tc>
                  <a:txBody>
                    <a:bodyPr/>
                    <a:lstStyle/>
                    <a:p>
                      <a:pPr marL="0" marR="0" algn="ctr">
                        <a:lnSpc>
                          <a:spcPct val="107000"/>
                        </a:lnSpc>
                        <a:spcBef>
                          <a:spcPts val="0"/>
                        </a:spcBef>
                        <a:spcAft>
                          <a:spcPts val="800"/>
                        </a:spcAft>
                      </a:pPr>
                      <a:r>
                        <a:rPr lang="en-US" sz="1600" dirty="0">
                          <a:solidFill>
                            <a:schemeClr val="tx1"/>
                          </a:solidFill>
                          <a:effectLst/>
                        </a:rPr>
                        <a:t>2018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479228"/>
                  </a:ext>
                </a:extLst>
              </a:tr>
            </a:tbl>
          </a:graphicData>
        </a:graphic>
      </p:graphicFrame>
    </p:spTree>
    <p:extLst>
      <p:ext uri="{BB962C8B-B14F-4D97-AF65-F5344CB8AC3E}">
        <p14:creationId xmlns:p14="http://schemas.microsoft.com/office/powerpoint/2010/main" val="58116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accent1">
                    <a:lumMod val="75000"/>
                  </a:schemeClr>
                </a:solidFill>
              </a:rPr>
              <a:t>Business Relations: Improved Connections and Services to Employers Using Existing Resources</a:t>
            </a:r>
            <a:br>
              <a:rPr lang="en-US" dirty="0"/>
            </a:br>
            <a:endParaRPr lang="en-US" dirty="0"/>
          </a:p>
        </p:txBody>
      </p:sp>
      <p:sp>
        <p:nvSpPr>
          <p:cNvPr id="3" name="Content Placeholder 2"/>
          <p:cNvSpPr>
            <a:spLocks noGrp="1"/>
          </p:cNvSpPr>
          <p:nvPr>
            <p:ph idx="1"/>
          </p:nvPr>
        </p:nvSpPr>
        <p:spPr/>
        <p:txBody>
          <a:bodyPr/>
          <a:lstStyle/>
          <a:p>
            <a:r>
              <a:rPr lang="en-US" sz="2800" dirty="0"/>
              <a:t>In House BRS Staff:</a:t>
            </a:r>
          </a:p>
          <a:p>
            <a:pPr lvl="1"/>
            <a:r>
              <a:rPr lang="en-US" sz="2800" dirty="0"/>
              <a:t>VRC in Northern Maine serving as half time business relations person</a:t>
            </a:r>
          </a:p>
          <a:p>
            <a:pPr lvl="1"/>
            <a:r>
              <a:rPr lang="en-US" sz="2800" dirty="0"/>
              <a:t>Rehabilitation Consultants in Central and Southern Maine serving as half time business relations person</a:t>
            </a:r>
          </a:p>
          <a:p>
            <a:pPr lvl="1"/>
            <a:endParaRPr lang="en-US" dirty="0"/>
          </a:p>
        </p:txBody>
      </p:sp>
    </p:spTree>
    <p:extLst>
      <p:ext uri="{BB962C8B-B14F-4D97-AF65-F5344CB8AC3E}">
        <p14:creationId xmlns:p14="http://schemas.microsoft.com/office/powerpoint/2010/main" val="341532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Business Relations: Improved Connections and Services to Employers Using Existing Resources</a:t>
            </a:r>
            <a:endParaRPr lang="en-US" dirty="0"/>
          </a:p>
        </p:txBody>
      </p:sp>
      <p:sp>
        <p:nvSpPr>
          <p:cNvPr id="3" name="Content Placeholder 2"/>
          <p:cNvSpPr>
            <a:spLocks noGrp="1"/>
          </p:cNvSpPr>
          <p:nvPr>
            <p:ph idx="1"/>
          </p:nvPr>
        </p:nvSpPr>
        <p:spPr/>
        <p:txBody>
          <a:bodyPr>
            <a:normAutofit lnSpcReduction="10000"/>
          </a:bodyPr>
          <a:lstStyle/>
          <a:p>
            <a:r>
              <a:rPr lang="en-US" sz="2800" dirty="0"/>
              <a:t>Working With WIOA and Other Community Partners: Career Centers, BRS, Adult Education, Universities and Community Colleges, State/Regional/Local Economic Development, etc.</a:t>
            </a:r>
          </a:p>
          <a:p>
            <a:r>
              <a:rPr lang="en-US" sz="2800" dirty="0"/>
              <a:t>Statewide and Regional Committees</a:t>
            </a:r>
          </a:p>
          <a:p>
            <a:r>
              <a:rPr lang="en-US" sz="2800" dirty="0"/>
              <a:t>Using America’s (Maine) Job Link common database for tracking Effectiveness in Serving Employers (statewide measure)</a:t>
            </a:r>
          </a:p>
          <a:p>
            <a:endParaRPr lang="en-US" dirty="0"/>
          </a:p>
          <a:p>
            <a:endParaRPr lang="en-US" dirty="0"/>
          </a:p>
        </p:txBody>
      </p:sp>
    </p:spTree>
    <p:extLst>
      <p:ext uri="{BB962C8B-B14F-4D97-AF65-F5344CB8AC3E}">
        <p14:creationId xmlns:p14="http://schemas.microsoft.com/office/powerpoint/2010/main" val="2611652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1981200" y="1112108"/>
            <a:ext cx="8229600" cy="5517292"/>
          </a:xfrm>
        </p:spPr>
        <p:txBody>
          <a:bodyPr>
            <a:normAutofit/>
          </a:bodyPr>
          <a:lstStyle/>
          <a:p>
            <a:r>
              <a:rPr lang="en-US" altLang="en-US" dirty="0"/>
              <a:t>Adapted with ICI support from successful Vermont-developed model</a:t>
            </a:r>
          </a:p>
          <a:p>
            <a:r>
              <a:rPr lang="en-US" altLang="en-US" dirty="0"/>
              <a:t>Dual Customer Approach </a:t>
            </a:r>
          </a:p>
          <a:p>
            <a:r>
              <a:rPr lang="en-US" altLang="en-US" dirty="0"/>
              <a:t>Pilot began in 2015 in DVR’s two largest offices – Portland and Lewiston</a:t>
            </a:r>
          </a:p>
          <a:p>
            <a:r>
              <a:rPr lang="en-US" altLang="en-US" dirty="0"/>
              <a:t>RSA-funded Transition Work Based Model Demonstration expanded Progressive Employment to two more offices</a:t>
            </a:r>
          </a:p>
          <a:p>
            <a:r>
              <a:rPr lang="en-US" altLang="en-US" dirty="0"/>
              <a:t>Focus on strengthening work based learning and experiences for transition-age youth and young adults</a:t>
            </a:r>
          </a:p>
          <a:p>
            <a:pPr marL="0" indent="0">
              <a:buNone/>
            </a:pPr>
            <a:endParaRPr lang="en-US" altLang="en-US" dirty="0"/>
          </a:p>
          <a:p>
            <a:r>
              <a:rPr lang="en-US" altLang="en-US" dirty="0"/>
              <a:t>Business Account Manager (BAM) – key new role!</a:t>
            </a:r>
          </a:p>
          <a:p>
            <a:endParaRPr lang="en-US" altLang="en-US" dirty="0"/>
          </a:p>
          <a:p>
            <a:r>
              <a:rPr lang="en-US" altLang="en-US" dirty="0"/>
              <a:t>Partnering with Community Rehabilitation Providers</a:t>
            </a:r>
          </a:p>
          <a:p>
            <a:pPr lvl="1"/>
            <a:r>
              <a:rPr lang="en-US" altLang="en-US" dirty="0"/>
              <a:t>Business Development </a:t>
            </a:r>
          </a:p>
          <a:p>
            <a:pPr lvl="1"/>
            <a:r>
              <a:rPr lang="en-US" altLang="en-US" dirty="0"/>
              <a:t>Maintaining and sharing spreadsheet of business outreach</a:t>
            </a:r>
          </a:p>
          <a:p>
            <a:pPr lvl="1"/>
            <a:endParaRPr lang="en-US" altLang="en-US" dirty="0"/>
          </a:p>
          <a:p>
            <a:pPr marL="914400" lvl="2" indent="0">
              <a:buNone/>
            </a:pPr>
            <a:endParaRPr lang="en-US" altLang="en-US" dirty="0"/>
          </a:p>
          <a:p>
            <a:pPr lvl="1"/>
            <a:endParaRPr lang="en-US" altLang="en-US" dirty="0"/>
          </a:p>
        </p:txBody>
      </p:sp>
      <p:sp>
        <p:nvSpPr>
          <p:cNvPr id="3" name="Title 2"/>
          <p:cNvSpPr>
            <a:spLocks noGrp="1"/>
          </p:cNvSpPr>
          <p:nvPr>
            <p:ph type="title"/>
          </p:nvPr>
        </p:nvSpPr>
        <p:spPr>
          <a:xfrm>
            <a:off x="838200" y="365126"/>
            <a:ext cx="10515600" cy="516324"/>
          </a:xfrm>
        </p:spPr>
        <p:txBody>
          <a:bodyPr>
            <a:normAutofit fontScale="90000"/>
          </a:bodyPr>
          <a:lstStyle/>
          <a:p>
            <a:pPr>
              <a:defRPr/>
            </a:pPr>
            <a:r>
              <a:rPr lang="en-US" dirty="0"/>
              <a:t>Progressive Employment</a:t>
            </a:r>
          </a:p>
        </p:txBody>
      </p:sp>
    </p:spTree>
    <p:extLst>
      <p:ext uri="{BB962C8B-B14F-4D97-AF65-F5344CB8AC3E}">
        <p14:creationId xmlns:p14="http://schemas.microsoft.com/office/powerpoint/2010/main" val="186222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JDVRTAC Assistance</a:t>
            </a:r>
          </a:p>
        </p:txBody>
      </p:sp>
      <p:sp>
        <p:nvSpPr>
          <p:cNvPr id="3" name="Content Placeholder 2"/>
          <p:cNvSpPr>
            <a:spLocks noGrp="1"/>
          </p:cNvSpPr>
          <p:nvPr>
            <p:ph idx="1"/>
          </p:nvPr>
        </p:nvSpPr>
        <p:spPr/>
        <p:txBody>
          <a:bodyPr/>
          <a:lstStyle/>
          <a:p>
            <a:r>
              <a:rPr lang="en-US" dirty="0"/>
              <a:t>Assist in data analysis</a:t>
            </a:r>
          </a:p>
          <a:p>
            <a:r>
              <a:rPr lang="en-US" dirty="0"/>
              <a:t>Explore CRP payment systems used by other state VR programs</a:t>
            </a:r>
          </a:p>
          <a:p>
            <a:r>
              <a:rPr lang="en-US" dirty="0"/>
              <a:t>Assist in development of a communications strategy</a:t>
            </a:r>
          </a:p>
          <a:p>
            <a:r>
              <a:rPr lang="en-US" dirty="0"/>
              <a:t>Provide feedback on new forms for CRPs</a:t>
            </a:r>
          </a:p>
          <a:p>
            <a:r>
              <a:rPr lang="en-US" dirty="0"/>
              <a:t>Shared ideas regarding coordination of business outreach</a:t>
            </a:r>
          </a:p>
          <a:p>
            <a:r>
              <a:rPr lang="en-US" dirty="0"/>
              <a:t>Maine DVR staff attended multiple JDVRTAC forums</a:t>
            </a:r>
          </a:p>
        </p:txBody>
      </p:sp>
    </p:spTree>
    <p:extLst>
      <p:ext uri="{BB962C8B-B14F-4D97-AF65-F5344CB8AC3E}">
        <p14:creationId xmlns:p14="http://schemas.microsoft.com/office/powerpoint/2010/main" val="1336239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Request For Proposals</a:t>
            </a:r>
          </a:p>
        </p:txBody>
      </p:sp>
      <p:sp>
        <p:nvSpPr>
          <p:cNvPr id="3" name="Content Placeholder 2"/>
          <p:cNvSpPr>
            <a:spLocks noGrp="1"/>
          </p:cNvSpPr>
          <p:nvPr>
            <p:ph idx="1"/>
          </p:nvPr>
        </p:nvSpPr>
        <p:spPr/>
        <p:txBody>
          <a:bodyPr>
            <a:normAutofit fontScale="92500" lnSpcReduction="10000"/>
          </a:bodyPr>
          <a:lstStyle/>
          <a:p>
            <a:r>
              <a:rPr lang="en-US" dirty="0"/>
              <a:t>In June 2018 notified CRPs, and Maine BRS staff, of intention to put CRP services out to bid.</a:t>
            </a:r>
          </a:p>
          <a:p>
            <a:r>
              <a:rPr lang="en-US" dirty="0"/>
              <a:t>Maine BRS (DVR and DBVI) is pursuing this change to be able to provide consistent and comprehensive employment services to job seekers with disabilities across the state.</a:t>
            </a:r>
          </a:p>
          <a:p>
            <a:r>
              <a:rPr lang="en-US" dirty="0"/>
              <a:t>Essential Elements:</a:t>
            </a:r>
          </a:p>
          <a:p>
            <a:pPr lvl="1"/>
            <a:r>
              <a:rPr lang="en-US" dirty="0"/>
              <a:t>Informed Choice</a:t>
            </a:r>
          </a:p>
          <a:p>
            <a:pPr lvl="1"/>
            <a:r>
              <a:rPr lang="en-US" dirty="0"/>
              <a:t>Everyone is Ready for Something</a:t>
            </a:r>
          </a:p>
          <a:p>
            <a:pPr lvl="1"/>
            <a:r>
              <a:rPr lang="en-US" dirty="0"/>
              <a:t>Cross-disability</a:t>
            </a:r>
          </a:p>
          <a:p>
            <a:pPr lvl="1"/>
            <a:r>
              <a:rPr lang="en-US" dirty="0"/>
              <a:t>Services to all referred individuals, regardless of nature or severity of disability</a:t>
            </a:r>
            <a:endParaRPr lang="en-US" dirty="0">
              <a:highlight>
                <a:srgbClr val="FFFF00"/>
              </a:highlight>
            </a:endParaRPr>
          </a:p>
          <a:p>
            <a:pPr lvl="1"/>
            <a:r>
              <a:rPr lang="en-US" dirty="0"/>
              <a:t>Cultural competency and respect for diversity</a:t>
            </a:r>
          </a:p>
          <a:p>
            <a:pPr lvl="1"/>
            <a:r>
              <a:rPr lang="en-US" dirty="0"/>
              <a:t>Continuity of Services (“soup to nuts”)</a:t>
            </a:r>
          </a:p>
          <a:p>
            <a:endParaRPr lang="en-US" dirty="0"/>
          </a:p>
          <a:p>
            <a:endParaRPr lang="en-US" dirty="0"/>
          </a:p>
          <a:p>
            <a:endParaRPr lang="en-US" dirty="0"/>
          </a:p>
        </p:txBody>
      </p:sp>
    </p:spTree>
    <p:extLst>
      <p:ext uri="{BB962C8B-B14F-4D97-AF65-F5344CB8AC3E}">
        <p14:creationId xmlns:p14="http://schemas.microsoft.com/office/powerpoint/2010/main" val="708748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Proposals: Current Status</a:t>
            </a:r>
          </a:p>
        </p:txBody>
      </p:sp>
      <p:sp>
        <p:nvSpPr>
          <p:cNvPr id="3" name="Content Placeholder 2"/>
          <p:cNvSpPr>
            <a:spLocks noGrp="1"/>
          </p:cNvSpPr>
          <p:nvPr>
            <p:ph idx="1"/>
          </p:nvPr>
        </p:nvSpPr>
        <p:spPr/>
        <p:txBody>
          <a:bodyPr/>
          <a:lstStyle/>
          <a:p>
            <a:r>
              <a:rPr lang="en-US" dirty="0"/>
              <a:t>Review of draft by Division of Purchases</a:t>
            </a:r>
          </a:p>
          <a:p>
            <a:r>
              <a:rPr lang="en-US" dirty="0"/>
              <a:t>Consulting with Alliance regarding best use of AWARE to track expenditures, reports, case documentation, etc.</a:t>
            </a:r>
          </a:p>
          <a:p>
            <a:r>
              <a:rPr lang="en-US" dirty="0"/>
              <a:t>Finalizing scoring system</a:t>
            </a:r>
          </a:p>
          <a:p>
            <a:endParaRPr lang="en-US" dirty="0"/>
          </a:p>
        </p:txBody>
      </p:sp>
    </p:spTree>
    <p:extLst>
      <p:ext uri="{BB962C8B-B14F-4D97-AF65-F5344CB8AC3E}">
        <p14:creationId xmlns:p14="http://schemas.microsoft.com/office/powerpoint/2010/main" val="749900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660571"/>
          </a:xfrm>
        </p:spPr>
        <p:txBody>
          <a:bodyPr>
            <a:normAutofit fontScale="90000"/>
          </a:bodyPr>
          <a:lstStyle/>
          <a:p>
            <a:r>
              <a:rPr lang="en-US" sz="4000" dirty="0">
                <a:solidFill>
                  <a:schemeClr val="accent1">
                    <a:lumMod val="75000"/>
                  </a:schemeClr>
                </a:solidFill>
              </a:rPr>
              <a:t>Questions?</a:t>
            </a:r>
            <a:br>
              <a:rPr lang="en-US" sz="4000" dirty="0">
                <a:solidFill>
                  <a:schemeClr val="tx1"/>
                </a:solidFill>
              </a:rPr>
            </a:br>
            <a:br>
              <a:rPr lang="en-US" sz="4000" dirty="0">
                <a:solidFill>
                  <a:schemeClr val="tx1"/>
                </a:solidFill>
              </a:rPr>
            </a:br>
            <a:br>
              <a:rPr lang="en-US" sz="4000" dirty="0">
                <a:solidFill>
                  <a:schemeClr val="tx1"/>
                </a:solidFill>
              </a:rPr>
            </a:br>
            <a:br>
              <a:rPr lang="en-US" sz="4000" dirty="0">
                <a:solidFill>
                  <a:schemeClr val="tx1"/>
                </a:solidFill>
              </a:rPr>
            </a:br>
            <a:r>
              <a:rPr lang="en-US" sz="2400" dirty="0">
                <a:solidFill>
                  <a:schemeClr val="tx1"/>
                </a:solidFill>
              </a:rPr>
              <a:t>Libby Stone-Sterling</a:t>
            </a:r>
            <a:br>
              <a:rPr lang="en-US" sz="2400" dirty="0">
                <a:solidFill>
                  <a:schemeClr val="tx1"/>
                </a:solidFill>
              </a:rPr>
            </a:br>
            <a:r>
              <a:rPr lang="en-US" sz="2400" dirty="0">
                <a:solidFill>
                  <a:schemeClr val="tx1"/>
                </a:solidFill>
              </a:rPr>
              <a:t>Director, Division of Vocational Rehabilitation</a:t>
            </a:r>
            <a:br>
              <a:rPr lang="en-US" sz="2400" dirty="0">
                <a:solidFill>
                  <a:schemeClr val="tx1"/>
                </a:solidFill>
              </a:rPr>
            </a:br>
            <a:r>
              <a:rPr lang="en-US" sz="2400" dirty="0">
                <a:solidFill>
                  <a:schemeClr val="tx1"/>
                </a:solidFill>
                <a:hlinkClick r:id="rId2"/>
              </a:rPr>
              <a:t>libby.stone-sterling@maine.gov</a:t>
            </a:r>
            <a:br>
              <a:rPr lang="en-US" sz="2400" dirty="0">
                <a:solidFill>
                  <a:schemeClr val="tx1"/>
                </a:solidFill>
              </a:rPr>
            </a:br>
            <a:r>
              <a:rPr lang="en-US" sz="2400" dirty="0">
                <a:solidFill>
                  <a:schemeClr val="tx1"/>
                </a:solidFill>
              </a:rPr>
              <a:t>207-623-7943</a:t>
            </a:r>
            <a:br>
              <a:rPr lang="en-US" sz="2400" dirty="0">
                <a:solidFill>
                  <a:schemeClr val="tx1"/>
                </a:solidFill>
              </a:rPr>
            </a:br>
            <a:br>
              <a:rPr lang="en-US" sz="2400" dirty="0">
                <a:solidFill>
                  <a:schemeClr val="tx1"/>
                </a:solidFill>
              </a:rPr>
            </a:br>
            <a:r>
              <a:rPr lang="en-US" sz="2400" dirty="0">
                <a:solidFill>
                  <a:schemeClr val="tx1"/>
                </a:solidFill>
              </a:rPr>
              <a:t>Chris Robinson</a:t>
            </a:r>
            <a:br>
              <a:rPr lang="en-US" sz="2400" dirty="0">
                <a:solidFill>
                  <a:schemeClr val="tx1"/>
                </a:solidFill>
              </a:rPr>
            </a:br>
            <a:r>
              <a:rPr lang="en-US" sz="2400" dirty="0">
                <a:solidFill>
                  <a:schemeClr val="tx1"/>
                </a:solidFill>
              </a:rPr>
              <a:t>Director of Systems Improvement and Quality Assurance</a:t>
            </a:r>
            <a:br>
              <a:rPr lang="en-US" sz="2400" dirty="0">
                <a:solidFill>
                  <a:schemeClr val="tx1"/>
                </a:solidFill>
              </a:rPr>
            </a:br>
            <a:r>
              <a:rPr lang="en-US" sz="2400" dirty="0">
                <a:solidFill>
                  <a:schemeClr val="tx1"/>
                </a:solidFill>
                <a:hlinkClick r:id="rId3"/>
              </a:rPr>
              <a:t>Christine.c.robinson@maine.gov</a:t>
            </a:r>
            <a:br>
              <a:rPr lang="en-US" sz="2400" dirty="0">
                <a:solidFill>
                  <a:schemeClr val="tx1"/>
                </a:solidFill>
              </a:rPr>
            </a:br>
            <a:r>
              <a:rPr lang="en-US" sz="2400" dirty="0">
                <a:solidFill>
                  <a:schemeClr val="tx1"/>
                </a:solidFill>
              </a:rPr>
              <a:t>207-623-7942</a:t>
            </a:r>
            <a:br>
              <a:rPr lang="en-US" sz="2400" dirty="0">
                <a:solidFill>
                  <a:schemeClr val="tx1"/>
                </a:solidFill>
              </a:rPr>
            </a:br>
            <a:br>
              <a:rPr lang="en-US" sz="2000" dirty="0">
                <a:solidFill>
                  <a:schemeClr val="tx1"/>
                </a:solidFill>
              </a:rPr>
            </a:br>
            <a:endParaRPr lang="en-US" sz="4000" dirty="0">
              <a:solidFill>
                <a:schemeClr val="tx1"/>
              </a:solidFill>
            </a:endParaRPr>
          </a:p>
        </p:txBody>
      </p:sp>
      <p:pic>
        <p:nvPicPr>
          <p:cNvPr id="7" name="Content Placeholder 6" descr="6 &lt;strong&gt;Questions&lt;/strong&gt; to Ask Before Choosing an LMS - Capterra Blog ..."/>
          <p:cNvPicPr>
            <a:picLocks noGrp="1" noChangeAspect="1"/>
          </p:cNvPicPr>
          <p:nvPr>
            <p:ph idx="1"/>
          </p:nvPr>
        </p:nvPicPr>
        <p:blipFill>
          <a:blip r:embed="rId4"/>
          <a:stretch>
            <a:fillRect/>
          </a:stretch>
        </p:blipFill>
        <p:spPr>
          <a:xfrm>
            <a:off x="6203988" y="609599"/>
            <a:ext cx="3070014" cy="2302511"/>
          </a:xfrm>
        </p:spPr>
      </p:pic>
    </p:spTree>
    <p:extLst>
      <p:ext uri="{BB962C8B-B14F-4D97-AF65-F5344CB8AC3E}">
        <p14:creationId xmlns:p14="http://schemas.microsoft.com/office/powerpoint/2010/main" val="162102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JDVRTAC Project Objectives</a:t>
            </a:r>
          </a:p>
        </p:txBody>
      </p:sp>
      <p:sp>
        <p:nvSpPr>
          <p:cNvPr id="3" name="Content Placeholder 2"/>
          <p:cNvSpPr>
            <a:spLocks noGrp="1"/>
          </p:cNvSpPr>
          <p:nvPr>
            <p:ph idx="1"/>
          </p:nvPr>
        </p:nvSpPr>
        <p:spPr/>
        <p:txBody>
          <a:bodyPr>
            <a:normAutofit lnSpcReduction="10000"/>
          </a:bodyPr>
          <a:lstStyle/>
          <a:p>
            <a:pPr lvl="0"/>
            <a:r>
              <a:rPr lang="en-US" sz="2800" dirty="0"/>
              <a:t>Reduce CRP expenditures</a:t>
            </a:r>
          </a:p>
          <a:p>
            <a:pPr lvl="0"/>
            <a:r>
              <a:rPr lang="en-US" sz="2800" dirty="0"/>
              <a:t>Improve the number and quality of employment outcomes for consumers served by CRPs</a:t>
            </a:r>
          </a:p>
          <a:p>
            <a:pPr lvl="0"/>
            <a:r>
              <a:rPr lang="en-US" sz="2800" dirty="0"/>
              <a:t>Move consumers into employment quickly</a:t>
            </a:r>
          </a:p>
          <a:p>
            <a:pPr lvl="0"/>
            <a:r>
              <a:rPr lang="en-US" sz="2800" dirty="0"/>
              <a:t>Create a cross agency, statewide approach to business engagement that improves the availability of job development resources throughout the state</a:t>
            </a:r>
          </a:p>
          <a:p>
            <a:endParaRPr lang="en-US" dirty="0"/>
          </a:p>
        </p:txBody>
      </p:sp>
    </p:spTree>
    <p:extLst>
      <p:ext uri="{BB962C8B-B14F-4D97-AF65-F5344CB8AC3E}">
        <p14:creationId xmlns:p14="http://schemas.microsoft.com/office/powerpoint/2010/main" val="61707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Stakeholder Involvement</a:t>
            </a:r>
          </a:p>
        </p:txBody>
      </p:sp>
      <p:sp>
        <p:nvSpPr>
          <p:cNvPr id="3" name="Content Placeholder 2"/>
          <p:cNvSpPr>
            <a:spLocks noGrp="1"/>
          </p:cNvSpPr>
          <p:nvPr>
            <p:ph idx="1"/>
          </p:nvPr>
        </p:nvSpPr>
        <p:spPr/>
        <p:txBody>
          <a:bodyPr>
            <a:normAutofit lnSpcReduction="10000"/>
          </a:bodyPr>
          <a:lstStyle/>
          <a:p>
            <a:r>
              <a:rPr lang="en-US" dirty="0"/>
              <a:t>Have worked closely with Community Rehabilitation Providers (CRPs), State Rehabilitation Councils for DVR and DBVI, the Client Assistance Program (Maine CARES) and the PABSS (Disability Rights Maine) over the past 10+ years on CRP payment structure.</a:t>
            </a:r>
          </a:p>
          <a:p>
            <a:r>
              <a:rPr lang="en-US" dirty="0"/>
              <a:t>Long-standing partnership with Maine DHHS- Office of Substance Abuse and Mental Health Services (SAMHS), Office of Aging and Disability Services (OADS), Office of Child and Family Services (OCFS).</a:t>
            </a:r>
          </a:p>
          <a:p>
            <a:r>
              <a:rPr lang="en-US" dirty="0"/>
              <a:t>DHHS and Maine Bureau of Rehabilitation Services:</a:t>
            </a:r>
          </a:p>
          <a:p>
            <a:pPr lvl="1"/>
            <a:r>
              <a:rPr lang="en-US" dirty="0"/>
              <a:t>Jointly fund additional benefits specialists (CWICs)</a:t>
            </a:r>
          </a:p>
          <a:p>
            <a:pPr lvl="1"/>
            <a:r>
              <a:rPr lang="en-US" dirty="0"/>
              <a:t>Jointly fund the Employment Workforce Development System</a:t>
            </a:r>
          </a:p>
          <a:p>
            <a:pPr lvl="1"/>
            <a:r>
              <a:rPr lang="en-US" dirty="0"/>
              <a:t>Have the same requirements for employment services providers (CRPs, Employment Specialists, Job Coaches).</a:t>
            </a:r>
          </a:p>
          <a:p>
            <a:pPr lvl="1"/>
            <a:endParaRPr lang="en-US" dirty="0"/>
          </a:p>
        </p:txBody>
      </p:sp>
    </p:spTree>
    <p:extLst>
      <p:ext uri="{BB962C8B-B14F-4D97-AF65-F5344CB8AC3E}">
        <p14:creationId xmlns:p14="http://schemas.microsoft.com/office/powerpoint/2010/main" val="30441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Timeline: </a:t>
            </a:r>
          </a:p>
        </p:txBody>
      </p:sp>
      <p:graphicFrame>
        <p:nvGraphicFramePr>
          <p:cNvPr id="4" name="Diagram 3"/>
          <p:cNvGraphicFramePr/>
          <p:nvPr>
            <p:extLst>
              <p:ext uri="{D42A27DB-BD31-4B8C-83A1-F6EECF244321}">
                <p14:modId xmlns:p14="http://schemas.microsoft.com/office/powerpoint/2010/main" val="3553547723"/>
              </p:ext>
            </p:extLst>
          </p:nvPr>
        </p:nvGraphicFramePr>
        <p:xfrm>
          <a:off x="977641" y="60960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9559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Outcome Based/ Milestone Payment System </a:t>
            </a:r>
            <a:br>
              <a:rPr lang="en-US" dirty="0">
                <a:solidFill>
                  <a:schemeClr val="tx1"/>
                </a:solidFill>
              </a:rPr>
            </a:b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7226741"/>
              </p:ext>
            </p:extLst>
          </p:nvPr>
        </p:nvGraphicFramePr>
        <p:xfrm>
          <a:off x="550506" y="1856794"/>
          <a:ext cx="8892074" cy="4286484"/>
        </p:xfrm>
        <a:graphic>
          <a:graphicData uri="http://schemas.openxmlformats.org/drawingml/2006/table">
            <a:tbl>
              <a:tblPr firstRow="1" firstCol="1" lastRow="1" lastCol="1" bandRow="1" bandCol="1">
                <a:tableStyleId>{5C22544A-7EE6-4342-B048-85BDC9FD1C3A}</a:tableStyleId>
              </a:tblPr>
              <a:tblGrid>
                <a:gridCol w="5866763">
                  <a:extLst>
                    <a:ext uri="{9D8B030D-6E8A-4147-A177-3AD203B41FA5}">
                      <a16:colId xmlns:a16="http://schemas.microsoft.com/office/drawing/2014/main" val="2411393361"/>
                    </a:ext>
                  </a:extLst>
                </a:gridCol>
                <a:gridCol w="1754086">
                  <a:extLst>
                    <a:ext uri="{9D8B030D-6E8A-4147-A177-3AD203B41FA5}">
                      <a16:colId xmlns:a16="http://schemas.microsoft.com/office/drawing/2014/main" val="2281568380"/>
                    </a:ext>
                  </a:extLst>
                </a:gridCol>
                <a:gridCol w="1271225">
                  <a:extLst>
                    <a:ext uri="{9D8B030D-6E8A-4147-A177-3AD203B41FA5}">
                      <a16:colId xmlns:a16="http://schemas.microsoft.com/office/drawing/2014/main" val="905471455"/>
                    </a:ext>
                  </a:extLst>
                </a:gridCol>
              </a:tblGrid>
              <a:tr h="357207">
                <a:tc>
                  <a:txBody>
                    <a:bodyPr/>
                    <a:lstStyle/>
                    <a:p>
                      <a:pPr marL="0" marR="0" algn="ctr">
                        <a:spcBef>
                          <a:spcPts val="0"/>
                        </a:spcBef>
                        <a:spcAft>
                          <a:spcPts val="0"/>
                        </a:spcAft>
                      </a:pPr>
                      <a:r>
                        <a:rPr lang="en-US" sz="1600" dirty="0">
                          <a:solidFill>
                            <a:schemeClr val="tx1"/>
                          </a:solidFill>
                          <a:effectLst/>
                        </a:rPr>
                        <a:t>MILESTONES</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TIER I</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TIER II</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85175885"/>
                  </a:ext>
                </a:extLst>
              </a:tr>
              <a:tr h="357207">
                <a:tc>
                  <a:txBody>
                    <a:bodyPr/>
                    <a:lstStyle/>
                    <a:p>
                      <a:pPr marL="0" marR="0" algn="l">
                        <a:spcBef>
                          <a:spcPts val="0"/>
                        </a:spcBef>
                        <a:spcAft>
                          <a:spcPts val="0"/>
                        </a:spcAft>
                      </a:pPr>
                      <a:r>
                        <a:rPr lang="en-US" sz="1600" dirty="0">
                          <a:solidFill>
                            <a:schemeClr val="tx1"/>
                          </a:solidFill>
                          <a:effectLst/>
                        </a:rPr>
                        <a:t>1.  Plan for Employment Search Written</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900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500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74149716"/>
                  </a:ext>
                </a:extLst>
              </a:tr>
              <a:tr h="357207">
                <a:tc>
                  <a:txBody>
                    <a:bodyPr/>
                    <a:lstStyle/>
                    <a:p>
                      <a:pPr marL="0" marR="0" algn="l">
                        <a:spcBef>
                          <a:spcPts val="0"/>
                        </a:spcBef>
                        <a:spcAft>
                          <a:spcPts val="0"/>
                        </a:spcAft>
                      </a:pPr>
                      <a:r>
                        <a:rPr lang="en-US" sz="1600" dirty="0">
                          <a:solidFill>
                            <a:schemeClr val="tx1"/>
                          </a:solidFill>
                          <a:effectLst/>
                        </a:rPr>
                        <a:t>2.  Placed in Employment – Completes 1 work day</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900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500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35046915"/>
                  </a:ext>
                </a:extLst>
              </a:tr>
              <a:tr h="357207">
                <a:tc>
                  <a:txBody>
                    <a:bodyPr/>
                    <a:lstStyle/>
                    <a:p>
                      <a:pPr marL="0" marR="0" algn="l">
                        <a:spcBef>
                          <a:spcPts val="0"/>
                        </a:spcBef>
                        <a:spcAft>
                          <a:spcPts val="0"/>
                        </a:spcAft>
                      </a:pPr>
                      <a:r>
                        <a:rPr lang="en-US" sz="1600" dirty="0">
                          <a:solidFill>
                            <a:schemeClr val="tx1"/>
                          </a:solidFill>
                          <a:effectLst/>
                        </a:rPr>
                        <a:t>3.  Maintains Employment – Completes 45 calendar days</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$1,000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500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8030936"/>
                  </a:ext>
                </a:extLst>
              </a:tr>
              <a:tr h="357207">
                <a:tc>
                  <a:txBody>
                    <a:bodyPr/>
                    <a:lstStyle/>
                    <a:p>
                      <a:pPr marL="0" marR="0" algn="l">
                        <a:spcBef>
                          <a:spcPts val="0"/>
                        </a:spcBef>
                        <a:spcAft>
                          <a:spcPts val="0"/>
                        </a:spcAft>
                      </a:pPr>
                      <a:r>
                        <a:rPr lang="en-US" sz="1600" dirty="0">
                          <a:solidFill>
                            <a:schemeClr val="tx1"/>
                          </a:solidFill>
                          <a:effectLst/>
                        </a:rPr>
                        <a:t>4.  Retains Employment – Eligible for successful VR closure</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$1,200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$1,000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1063647"/>
                  </a:ext>
                </a:extLst>
              </a:tr>
              <a:tr h="357207">
                <a:tc>
                  <a:txBody>
                    <a:bodyPr/>
                    <a:lstStyle/>
                    <a:p>
                      <a:pPr marL="0" marR="0" algn="r">
                        <a:spcBef>
                          <a:spcPts val="0"/>
                        </a:spcBef>
                        <a:spcAft>
                          <a:spcPts val="0"/>
                        </a:spcAft>
                      </a:pPr>
                      <a:r>
                        <a:rPr lang="en-US" sz="1600" dirty="0">
                          <a:solidFill>
                            <a:schemeClr val="tx1"/>
                          </a:solidFill>
                          <a:effectLst/>
                        </a:rPr>
                        <a:t>TOTAL</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$ 4,000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$ 2,500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52179121"/>
                  </a:ext>
                </a:extLst>
              </a:tr>
              <a:tr h="357207">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2520830"/>
                  </a:ext>
                </a:extLst>
              </a:tr>
              <a:tr h="357207">
                <a:tc>
                  <a:txBody>
                    <a:bodyPr/>
                    <a:lstStyle/>
                    <a:p>
                      <a:pPr marL="0" marR="0" algn="l">
                        <a:spcBef>
                          <a:spcPts val="0"/>
                        </a:spcBef>
                        <a:spcAft>
                          <a:spcPts val="0"/>
                        </a:spcAft>
                      </a:pPr>
                      <a:r>
                        <a:rPr lang="en-US" sz="1600" dirty="0">
                          <a:solidFill>
                            <a:schemeClr val="tx1"/>
                          </a:solidFill>
                          <a:effectLst/>
                        </a:rPr>
                        <a:t>Bonus Payment – SSI/SSDI Recipients at SGA Earnings Level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$ 1,000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$ 1,000</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95933108"/>
                  </a:ext>
                </a:extLst>
              </a:tr>
              <a:tr h="357207">
                <a:tc>
                  <a:txBody>
                    <a:bodyPr/>
                    <a:lstStyle/>
                    <a:p>
                      <a:pPr marL="0" marR="0" algn="l">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13668461"/>
                  </a:ext>
                </a:extLst>
              </a:tr>
              <a:tr h="357207">
                <a:tc>
                  <a:txBody>
                    <a:bodyPr/>
                    <a:lstStyle/>
                    <a:p>
                      <a:pPr marL="0" marR="0" algn="l">
                        <a:spcBef>
                          <a:spcPts val="0"/>
                        </a:spcBef>
                        <a:spcAft>
                          <a:spcPts val="0"/>
                        </a:spcAft>
                      </a:pPr>
                      <a:r>
                        <a:rPr lang="en-US" sz="1600" dirty="0">
                          <a:solidFill>
                            <a:schemeClr val="tx1"/>
                          </a:solidFill>
                          <a:effectLst/>
                        </a:rPr>
                        <a:t>Additional Subsidies:</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48695510"/>
                  </a:ext>
                </a:extLst>
              </a:tr>
              <a:tr h="357207">
                <a:tc>
                  <a:txBody>
                    <a:bodyPr/>
                    <a:lstStyle/>
                    <a:p>
                      <a:pPr marL="0" marR="0" algn="r">
                        <a:spcBef>
                          <a:spcPts val="0"/>
                        </a:spcBef>
                        <a:spcAft>
                          <a:spcPts val="0"/>
                        </a:spcAft>
                      </a:pPr>
                      <a:r>
                        <a:rPr lang="en-US" sz="1600" dirty="0">
                          <a:solidFill>
                            <a:schemeClr val="tx1"/>
                          </a:solidFill>
                          <a:effectLst/>
                        </a:rPr>
                        <a:t>Remote Area Travel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15%</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15%</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10368187"/>
                  </a:ext>
                </a:extLst>
              </a:tr>
              <a:tr h="357207">
                <a:tc>
                  <a:txBody>
                    <a:bodyPr/>
                    <a:lstStyle/>
                    <a:p>
                      <a:pPr marL="0" marR="0" algn="r">
                        <a:spcBef>
                          <a:spcPts val="0"/>
                        </a:spcBef>
                        <a:spcAft>
                          <a:spcPts val="0"/>
                        </a:spcAft>
                      </a:pPr>
                      <a:r>
                        <a:rPr lang="en-US" sz="1600" dirty="0">
                          <a:solidFill>
                            <a:schemeClr val="tx1"/>
                          </a:solidFill>
                          <a:effectLst/>
                        </a:rPr>
                        <a:t>Required Population Specific Certification/Competency</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15%</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solidFill>
                            <a:schemeClr val="tx1"/>
                          </a:solidFill>
                          <a:effectLst/>
                        </a:rPr>
                        <a:t>15%</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59120336"/>
                  </a:ext>
                </a:extLst>
              </a:tr>
            </a:tbl>
          </a:graphicData>
        </a:graphic>
      </p:graphicFrame>
    </p:spTree>
    <p:extLst>
      <p:ext uri="{BB962C8B-B14F-4D97-AF65-F5344CB8AC3E}">
        <p14:creationId xmlns:p14="http://schemas.microsoft.com/office/powerpoint/2010/main" val="345242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tx1"/>
                </a:solidFill>
              </a:rPr>
              <a:t>Results of the Milestone System:</a:t>
            </a:r>
            <a:br>
              <a:rPr lang="en-US" dirty="0">
                <a:solidFill>
                  <a:schemeClr val="tx1"/>
                </a:solidFill>
              </a:rPr>
            </a:br>
            <a:r>
              <a:rPr lang="en-US" dirty="0">
                <a:solidFill>
                  <a:schemeClr val="tx1"/>
                </a:solidFill>
              </a:rPr>
              <a:t>What the Data Showed</a:t>
            </a:r>
            <a:endParaRPr lang="en-US" dirty="0">
              <a:solidFill>
                <a:schemeClr val="tx1"/>
              </a:solidFill>
              <a:highlight>
                <a:srgbClr val="FFFF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7298045"/>
              </p:ext>
            </p:extLst>
          </p:nvPr>
        </p:nvGraphicFramePr>
        <p:xfrm>
          <a:off x="307731" y="2092568"/>
          <a:ext cx="9935306" cy="4632778"/>
        </p:xfrm>
        <a:graphic>
          <a:graphicData uri="http://schemas.openxmlformats.org/drawingml/2006/table">
            <a:tbl>
              <a:tblPr firstRow="1" firstCol="1" bandRow="1">
                <a:tableStyleId>{5C22544A-7EE6-4342-B048-85BDC9FD1C3A}</a:tableStyleId>
              </a:tblPr>
              <a:tblGrid>
                <a:gridCol w="1215983">
                  <a:extLst>
                    <a:ext uri="{9D8B030D-6E8A-4147-A177-3AD203B41FA5}">
                      <a16:colId xmlns:a16="http://schemas.microsoft.com/office/drawing/2014/main" val="1682250634"/>
                    </a:ext>
                  </a:extLst>
                </a:gridCol>
                <a:gridCol w="1246340">
                  <a:extLst>
                    <a:ext uri="{9D8B030D-6E8A-4147-A177-3AD203B41FA5}">
                      <a16:colId xmlns:a16="http://schemas.microsoft.com/office/drawing/2014/main" val="3862690289"/>
                    </a:ext>
                  </a:extLst>
                </a:gridCol>
                <a:gridCol w="1388708">
                  <a:extLst>
                    <a:ext uri="{9D8B030D-6E8A-4147-A177-3AD203B41FA5}">
                      <a16:colId xmlns:a16="http://schemas.microsoft.com/office/drawing/2014/main" val="2476230285"/>
                    </a:ext>
                  </a:extLst>
                </a:gridCol>
                <a:gridCol w="1397976">
                  <a:extLst>
                    <a:ext uri="{9D8B030D-6E8A-4147-A177-3AD203B41FA5}">
                      <a16:colId xmlns:a16="http://schemas.microsoft.com/office/drawing/2014/main" val="423367023"/>
                    </a:ext>
                  </a:extLst>
                </a:gridCol>
                <a:gridCol w="1503485">
                  <a:extLst>
                    <a:ext uri="{9D8B030D-6E8A-4147-A177-3AD203B41FA5}">
                      <a16:colId xmlns:a16="http://schemas.microsoft.com/office/drawing/2014/main" val="74241809"/>
                    </a:ext>
                  </a:extLst>
                </a:gridCol>
                <a:gridCol w="1556239">
                  <a:extLst>
                    <a:ext uri="{9D8B030D-6E8A-4147-A177-3AD203B41FA5}">
                      <a16:colId xmlns:a16="http://schemas.microsoft.com/office/drawing/2014/main" val="662654950"/>
                    </a:ext>
                  </a:extLst>
                </a:gridCol>
                <a:gridCol w="1626575">
                  <a:extLst>
                    <a:ext uri="{9D8B030D-6E8A-4147-A177-3AD203B41FA5}">
                      <a16:colId xmlns:a16="http://schemas.microsoft.com/office/drawing/2014/main" val="3526845622"/>
                    </a:ext>
                  </a:extLst>
                </a:gridCol>
              </a:tblGrid>
              <a:tr h="1432378">
                <a:tc>
                  <a:txBody>
                    <a:bodyPr/>
                    <a:lstStyle/>
                    <a:p>
                      <a:pPr marL="0" marR="0">
                        <a:lnSpc>
                          <a:spcPct val="107000"/>
                        </a:lnSpc>
                        <a:spcBef>
                          <a:spcPts val="0"/>
                        </a:spcBef>
                        <a:spcAft>
                          <a:spcPts val="0"/>
                        </a:spcAft>
                      </a:pPr>
                      <a:r>
                        <a:rPr lang="en-US" sz="1400" dirty="0">
                          <a:solidFill>
                            <a:schemeClr val="tx1"/>
                          </a:solidFill>
                          <a:effectLst/>
                        </a:rPr>
                        <a:t>SFY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solidFill>
                          <a:effectLst/>
                        </a:rPr>
                        <a:t>Clients with CRP Services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solidFill>
                          <a:effectLst/>
                        </a:rPr>
                        <a:t>Successful Closures Associated with CRPs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solidFill>
                          <a:effectLst/>
                        </a:rPr>
                        <a:t>Total Successful Closures (FFY)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solidFill>
                          <a:effectLst/>
                        </a:rPr>
                        <a:t>Difference Total Closures vs. CRP Closures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solidFill>
                          <a:effectLst/>
                        </a:rPr>
                        <a:t>CRP Expenditures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solidFill>
                          <a:effectLst/>
                        </a:rPr>
                        <a:t>Avg. Cost for Closures Associated with CRPs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73328"/>
                  </a:ext>
                </a:extLst>
              </a:tr>
              <a:tr h="640080">
                <a:tc>
                  <a:txBody>
                    <a:bodyPr/>
                    <a:lstStyle/>
                    <a:p>
                      <a:pPr marL="0" marR="0">
                        <a:lnSpc>
                          <a:spcPct val="107000"/>
                        </a:lnSpc>
                        <a:spcBef>
                          <a:spcPts val="0"/>
                        </a:spcBef>
                        <a:spcAft>
                          <a:spcPts val="0"/>
                        </a:spcAft>
                      </a:pPr>
                      <a:r>
                        <a:rPr lang="en-US" sz="1600" dirty="0">
                          <a:solidFill>
                            <a:schemeClr val="tx1"/>
                          </a:solidFill>
                          <a:effectLst/>
                        </a:rPr>
                        <a:t>2012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2,484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256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778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522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$2,904,410.49</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$11,345.35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9799449"/>
                  </a:ext>
                </a:extLst>
              </a:tr>
              <a:tr h="640080">
                <a:tc>
                  <a:txBody>
                    <a:bodyPr/>
                    <a:lstStyle/>
                    <a:p>
                      <a:pPr marL="0" marR="0">
                        <a:lnSpc>
                          <a:spcPct val="107000"/>
                        </a:lnSpc>
                        <a:spcBef>
                          <a:spcPts val="0"/>
                        </a:spcBef>
                        <a:spcAft>
                          <a:spcPts val="0"/>
                        </a:spcAft>
                      </a:pPr>
                      <a:r>
                        <a:rPr lang="en-US" sz="1600" dirty="0">
                          <a:solidFill>
                            <a:schemeClr val="tx1"/>
                          </a:solidFill>
                          <a:effectLst/>
                        </a:rPr>
                        <a:t>2014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2,614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337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1,010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673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$3,280,570.96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$9,734.63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3498192305"/>
                  </a:ext>
                </a:extLst>
              </a:tr>
              <a:tr h="640080">
                <a:tc>
                  <a:txBody>
                    <a:bodyPr/>
                    <a:lstStyle/>
                    <a:p>
                      <a:pPr marL="0" marR="0">
                        <a:lnSpc>
                          <a:spcPct val="107000"/>
                        </a:lnSpc>
                        <a:spcBef>
                          <a:spcPts val="0"/>
                        </a:spcBef>
                        <a:spcAft>
                          <a:spcPts val="0"/>
                        </a:spcAft>
                      </a:pPr>
                      <a:r>
                        <a:rPr lang="en-US" sz="1600" dirty="0">
                          <a:solidFill>
                            <a:schemeClr val="tx1"/>
                          </a:solidFill>
                          <a:effectLst/>
                        </a:rPr>
                        <a:t>2015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2,221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247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1,132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885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$3,559,863.95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nSpc>
                          <a:spcPct val="107000"/>
                        </a:lnSpc>
                        <a:spcBef>
                          <a:spcPts val="0"/>
                        </a:spcBef>
                        <a:spcAft>
                          <a:spcPts val="0"/>
                        </a:spcAft>
                      </a:pPr>
                      <a:r>
                        <a:rPr lang="en-US" sz="1600" dirty="0">
                          <a:solidFill>
                            <a:schemeClr val="tx1"/>
                          </a:solidFill>
                          <a:effectLst/>
                        </a:rPr>
                        <a:t>$14,412.40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994413082"/>
                  </a:ext>
                </a:extLst>
              </a:tr>
              <a:tr h="640080">
                <a:tc>
                  <a:txBody>
                    <a:bodyPr/>
                    <a:lstStyle/>
                    <a:p>
                      <a:pPr marL="0" marR="0">
                        <a:lnSpc>
                          <a:spcPct val="107000"/>
                        </a:lnSpc>
                        <a:spcBef>
                          <a:spcPts val="0"/>
                        </a:spcBef>
                        <a:spcAft>
                          <a:spcPts val="0"/>
                        </a:spcAft>
                      </a:pPr>
                      <a:r>
                        <a:rPr lang="en-US" sz="1600" dirty="0">
                          <a:solidFill>
                            <a:schemeClr val="tx1"/>
                          </a:solidFill>
                          <a:effectLst/>
                        </a:rPr>
                        <a:t>2016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2,384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414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1,166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752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$3,545,118.49</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$8,563.08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9074737"/>
                  </a:ext>
                </a:extLst>
              </a:tr>
              <a:tr h="640080">
                <a:tc>
                  <a:txBody>
                    <a:bodyPr/>
                    <a:lstStyle/>
                    <a:p>
                      <a:pPr marL="0" marR="0">
                        <a:lnSpc>
                          <a:spcPct val="107000"/>
                        </a:lnSpc>
                        <a:spcBef>
                          <a:spcPts val="0"/>
                        </a:spcBef>
                        <a:spcAft>
                          <a:spcPts val="0"/>
                        </a:spcAft>
                      </a:pPr>
                      <a:r>
                        <a:rPr lang="en-US" sz="1600" dirty="0">
                          <a:solidFill>
                            <a:schemeClr val="tx1"/>
                          </a:solidFill>
                          <a:effectLst/>
                        </a:rPr>
                        <a:t>2017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2,343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416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758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342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$3,477,874.59</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solidFill>
                            <a:schemeClr val="tx1"/>
                          </a:solidFill>
                          <a:effectLst/>
                        </a:rPr>
                        <a:t>$8,360.27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8881505"/>
                  </a:ext>
                </a:extLst>
              </a:tr>
            </a:tbl>
          </a:graphicData>
        </a:graphic>
      </p:graphicFrame>
    </p:spTree>
    <p:extLst>
      <p:ext uri="{BB962C8B-B14F-4D97-AF65-F5344CB8AC3E}">
        <p14:creationId xmlns:p14="http://schemas.microsoft.com/office/powerpoint/2010/main" val="197749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8125"/>
            <a:ext cx="8596668" cy="1692275"/>
          </a:xfrm>
        </p:spPr>
        <p:txBody>
          <a:bodyPr/>
          <a:lstStyle/>
          <a:p>
            <a:pPr algn="ctr"/>
            <a:r>
              <a:rPr lang="en-US" dirty="0">
                <a:solidFill>
                  <a:schemeClr val="tx1"/>
                </a:solidFill>
              </a:rPr>
              <a:t>Hybrid System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6678300"/>
              </p:ext>
            </p:extLst>
          </p:nvPr>
        </p:nvGraphicFramePr>
        <p:xfrm>
          <a:off x="1476688" y="905070"/>
          <a:ext cx="6997959" cy="5782082"/>
        </p:xfrm>
        <a:graphic>
          <a:graphicData uri="http://schemas.openxmlformats.org/drawingml/2006/table">
            <a:tbl>
              <a:tblPr firstRow="1" firstCol="1" bandRow="1">
                <a:tableStyleId>{5C22544A-7EE6-4342-B048-85BDC9FD1C3A}</a:tableStyleId>
              </a:tblPr>
              <a:tblGrid>
                <a:gridCol w="5559407">
                  <a:extLst>
                    <a:ext uri="{9D8B030D-6E8A-4147-A177-3AD203B41FA5}">
                      <a16:colId xmlns:a16="http://schemas.microsoft.com/office/drawing/2014/main" val="239476889"/>
                    </a:ext>
                  </a:extLst>
                </a:gridCol>
                <a:gridCol w="1438552">
                  <a:extLst>
                    <a:ext uri="{9D8B030D-6E8A-4147-A177-3AD203B41FA5}">
                      <a16:colId xmlns:a16="http://schemas.microsoft.com/office/drawing/2014/main" val="1114808077"/>
                    </a:ext>
                  </a:extLst>
                </a:gridCol>
              </a:tblGrid>
              <a:tr h="410547">
                <a:tc>
                  <a:txBody>
                    <a:bodyPr/>
                    <a:lstStyle/>
                    <a:p>
                      <a:pPr marL="0" marR="0" algn="ctr">
                        <a:spcBef>
                          <a:spcPts val="0"/>
                        </a:spcBef>
                        <a:spcAft>
                          <a:spcPts val="0"/>
                        </a:spcAft>
                      </a:pPr>
                      <a:r>
                        <a:rPr lang="en-US" sz="1400" dirty="0">
                          <a:solidFill>
                            <a:schemeClr val="tx1"/>
                          </a:solidFill>
                          <a:effectLst/>
                        </a:rPr>
                        <a:t>Services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ctr"/>
                </a:tc>
                <a:tc>
                  <a:txBody>
                    <a:bodyPr/>
                    <a:lstStyle/>
                    <a:p>
                      <a:pPr marL="0" marR="0" algn="ctr">
                        <a:spcBef>
                          <a:spcPts val="0"/>
                        </a:spcBef>
                        <a:spcAft>
                          <a:spcPts val="0"/>
                        </a:spcAft>
                      </a:pPr>
                      <a:r>
                        <a:rPr lang="en-US" sz="1400" dirty="0">
                          <a:solidFill>
                            <a:schemeClr val="tx1"/>
                          </a:solidFill>
                          <a:effectLst/>
                        </a:rPr>
                        <a:t>Fees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ctr"/>
                </a:tc>
                <a:extLst>
                  <a:ext uri="{0D108BD9-81ED-4DB2-BD59-A6C34878D82A}">
                    <a16:rowId xmlns:a16="http://schemas.microsoft.com/office/drawing/2014/main" val="3891118668"/>
                  </a:ext>
                </a:extLst>
              </a:tr>
              <a:tr h="428224">
                <a:tc>
                  <a:txBody>
                    <a:bodyPr/>
                    <a:lstStyle/>
                    <a:p>
                      <a:pPr marL="114300" marR="0" indent="-114300">
                        <a:spcBef>
                          <a:spcPts val="0"/>
                        </a:spcBef>
                        <a:spcAft>
                          <a:spcPts val="0"/>
                        </a:spcAft>
                      </a:pPr>
                      <a:r>
                        <a:rPr lang="en-US" sz="1400" u="sng" dirty="0">
                          <a:solidFill>
                            <a:schemeClr val="tx1"/>
                          </a:solidFill>
                          <a:effectLst/>
                        </a:rPr>
                        <a:t>Job Placement Assistance</a:t>
                      </a:r>
                      <a:endParaRPr lang="en-US" sz="14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Job Development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10749937"/>
                  </a:ext>
                </a:extLst>
              </a:tr>
              <a:tr h="428224">
                <a:tc>
                  <a:txBody>
                    <a:bodyPr/>
                    <a:lstStyle/>
                    <a:p>
                      <a:pPr marL="114300" marR="0" indent="-114300">
                        <a:spcBef>
                          <a:spcPts val="0"/>
                        </a:spcBef>
                        <a:spcAft>
                          <a:spcPts val="0"/>
                        </a:spcAft>
                      </a:pPr>
                      <a:r>
                        <a:rPr lang="en-US" sz="1400" u="sng" dirty="0">
                          <a:solidFill>
                            <a:schemeClr val="tx1"/>
                          </a:solidFill>
                          <a:effectLst/>
                        </a:rPr>
                        <a:t>Job Search Assistance</a:t>
                      </a:r>
                      <a:endParaRPr lang="en-US" sz="14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Job Seeking Skills Instruction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1402868056"/>
                  </a:ext>
                </a:extLst>
              </a:tr>
              <a:tr h="221969">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Labor Market Survey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nchor="b"/>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b"/>
                </a:tc>
                <a:extLst>
                  <a:ext uri="{0D108BD9-81ED-4DB2-BD59-A6C34878D82A}">
                    <a16:rowId xmlns:a16="http://schemas.microsoft.com/office/drawing/2014/main" val="3951417658"/>
                  </a:ext>
                </a:extLst>
              </a:tr>
              <a:tr h="221969">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Job Analysis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nchor="b"/>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b"/>
                </a:tc>
                <a:extLst>
                  <a:ext uri="{0D108BD9-81ED-4DB2-BD59-A6C34878D82A}">
                    <a16:rowId xmlns:a16="http://schemas.microsoft.com/office/drawing/2014/main" val="3561355415"/>
                  </a:ext>
                </a:extLst>
              </a:tr>
              <a:tr h="428224">
                <a:tc>
                  <a:txBody>
                    <a:bodyPr/>
                    <a:lstStyle/>
                    <a:p>
                      <a:pPr marL="114300" marR="0" indent="-114300">
                        <a:spcBef>
                          <a:spcPts val="0"/>
                        </a:spcBef>
                        <a:spcAft>
                          <a:spcPts val="0"/>
                        </a:spcAft>
                      </a:pPr>
                      <a:r>
                        <a:rPr lang="en-US" sz="1400" u="sng" dirty="0">
                          <a:solidFill>
                            <a:schemeClr val="tx1"/>
                          </a:solidFill>
                          <a:effectLst/>
                        </a:rPr>
                        <a:t>Job Readiness Training</a:t>
                      </a:r>
                      <a:endParaRPr lang="en-US" sz="14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Job Skills Training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1831943571"/>
                  </a:ext>
                </a:extLst>
              </a:tr>
              <a:tr h="325571">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Transitional Employment Training (Psychosocial Clubhouse)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$30/hour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231989701"/>
                  </a:ext>
                </a:extLst>
              </a:tr>
              <a:tr h="206255">
                <a:tc>
                  <a:txBody>
                    <a:bodyPr/>
                    <a:lstStyle/>
                    <a:p>
                      <a:pPr marL="114300" marR="0" indent="-114300">
                        <a:spcBef>
                          <a:spcPts val="0"/>
                        </a:spcBef>
                        <a:spcAft>
                          <a:spcPts val="0"/>
                        </a:spcAft>
                      </a:pPr>
                      <a:r>
                        <a:rPr lang="en-US" sz="1400" dirty="0">
                          <a:solidFill>
                            <a:schemeClr val="tx1"/>
                          </a:solidFill>
                          <a:effectLst/>
                        </a:rPr>
                        <a:t>Customized Employment</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1563228615"/>
                  </a:ext>
                </a:extLst>
              </a:tr>
              <a:tr h="428224">
                <a:tc>
                  <a:txBody>
                    <a:bodyPr/>
                    <a:lstStyle/>
                    <a:p>
                      <a:pPr marL="114300" marR="0" indent="-114300">
                        <a:spcBef>
                          <a:spcPts val="0"/>
                        </a:spcBef>
                        <a:spcAft>
                          <a:spcPts val="0"/>
                        </a:spcAft>
                      </a:pPr>
                      <a:r>
                        <a:rPr lang="en-US" sz="1400" u="sng" dirty="0">
                          <a:solidFill>
                            <a:schemeClr val="tx1"/>
                          </a:solidFill>
                          <a:effectLst/>
                        </a:rPr>
                        <a:t>Technical Assistance Services</a:t>
                      </a:r>
                      <a:endParaRPr lang="en-US" sz="14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Business Consultation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3010086040"/>
                  </a:ext>
                </a:extLst>
              </a:tr>
              <a:tr h="1031274">
                <a:tc>
                  <a:txBody>
                    <a:bodyPr/>
                    <a:lstStyle/>
                    <a:p>
                      <a:pPr marL="114300" marR="0" indent="-114300">
                        <a:spcBef>
                          <a:spcPts val="0"/>
                        </a:spcBef>
                        <a:spcAft>
                          <a:spcPts val="0"/>
                        </a:spcAft>
                      </a:pPr>
                      <a:r>
                        <a:rPr lang="en-US" sz="1400" u="sng" dirty="0">
                          <a:solidFill>
                            <a:schemeClr val="tx1"/>
                          </a:solidFill>
                          <a:effectLst/>
                        </a:rPr>
                        <a:t>Assessment</a:t>
                      </a:r>
                      <a:endParaRPr lang="en-US" sz="14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Discovering Personal Genius</a:t>
                      </a: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Situational Assessment/ Assessment to Hire</a:t>
                      </a:r>
                    </a:p>
                    <a:p>
                      <a:pPr marL="342900" marR="0" lvl="0" indent="-342900">
                        <a:lnSpc>
                          <a:spcPct val="115000"/>
                        </a:lnSpc>
                        <a:spcBef>
                          <a:spcPts val="0"/>
                        </a:spcBef>
                        <a:spcAft>
                          <a:spcPts val="1000"/>
                        </a:spcAft>
                        <a:buFont typeface="Symbol" panose="05050102010706020507" pitchFamily="18" charset="2"/>
                        <a:buChar char=""/>
                      </a:pPr>
                      <a:r>
                        <a:rPr lang="en-US" sz="1400" dirty="0">
                          <a:solidFill>
                            <a:schemeClr val="tx1"/>
                          </a:solidFill>
                          <a:effectLst/>
                        </a:rPr>
                        <a:t>Wages for Situational Assessment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highlight>
                            <a:srgbClr val="FFFF00"/>
                          </a:highlight>
                        </a:rPr>
                        <a:t> </a:t>
                      </a:r>
                      <a:endParaRPr lang="en-US" sz="1400" dirty="0">
                        <a:solidFill>
                          <a:schemeClr val="tx1"/>
                        </a:solidFill>
                        <a:effectLst/>
                      </a:endParaRPr>
                    </a:p>
                    <a:p>
                      <a:pPr marL="0" marR="0">
                        <a:spcBef>
                          <a:spcPts val="0"/>
                        </a:spcBef>
                        <a:spcAft>
                          <a:spcPts val="0"/>
                        </a:spcAft>
                      </a:pPr>
                      <a:r>
                        <a:rPr lang="en-US" sz="1400" dirty="0">
                          <a:solidFill>
                            <a:schemeClr val="tx1"/>
                          </a:solidFill>
                          <a:effectLst/>
                        </a:rPr>
                        <a:t>$35/hour</a:t>
                      </a:r>
                    </a:p>
                    <a:p>
                      <a:pPr marL="0" marR="0">
                        <a:spcBef>
                          <a:spcPts val="0"/>
                        </a:spcBef>
                        <a:spcAft>
                          <a:spcPts val="0"/>
                        </a:spcAft>
                      </a:pPr>
                      <a:r>
                        <a:rPr lang="en-US" sz="1400" dirty="0">
                          <a:solidFill>
                            <a:schemeClr val="tx1"/>
                          </a:solidFill>
                          <a:effectLst/>
                        </a:rPr>
                        <a:t>$30/hour</a:t>
                      </a:r>
                    </a:p>
                    <a:p>
                      <a:pPr marL="0" marR="0">
                        <a:spcBef>
                          <a:spcPts val="0"/>
                        </a:spcBef>
                        <a:spcAft>
                          <a:spcPts val="0"/>
                        </a:spcAft>
                      </a:pPr>
                      <a:r>
                        <a:rPr lang="en-US" sz="1400" dirty="0">
                          <a:solidFill>
                            <a:schemeClr val="tx1"/>
                          </a:solidFill>
                          <a:effectLst/>
                        </a:rPr>
                        <a:t>Varies by CRP/location</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4150959438"/>
                  </a:ext>
                </a:extLst>
              </a:tr>
              <a:tr h="428224">
                <a:tc>
                  <a:txBody>
                    <a:bodyPr/>
                    <a:lstStyle/>
                    <a:p>
                      <a:pPr marL="114300" marR="0" indent="-114300">
                        <a:spcBef>
                          <a:spcPts val="0"/>
                        </a:spcBef>
                        <a:spcAft>
                          <a:spcPts val="0"/>
                        </a:spcAft>
                      </a:pPr>
                      <a:r>
                        <a:rPr lang="en-US" sz="1400" u="sng" dirty="0">
                          <a:solidFill>
                            <a:schemeClr val="tx1"/>
                          </a:solidFill>
                          <a:effectLst/>
                        </a:rPr>
                        <a:t>Pre-Employment Transition Services</a:t>
                      </a:r>
                      <a:endParaRPr lang="en-US" sz="14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Pre-ETS- Job Exploration Counseling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b"/>
                </a:tc>
                <a:extLst>
                  <a:ext uri="{0D108BD9-81ED-4DB2-BD59-A6C34878D82A}">
                    <a16:rowId xmlns:a16="http://schemas.microsoft.com/office/drawing/2014/main" val="3918349028"/>
                  </a:ext>
                </a:extLst>
              </a:tr>
              <a:tr h="221969">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Pre-ETS-Work Based Learning Experiences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b"/>
                </a:tc>
                <a:extLst>
                  <a:ext uri="{0D108BD9-81ED-4DB2-BD59-A6C34878D82A}">
                    <a16:rowId xmlns:a16="http://schemas.microsoft.com/office/drawing/2014/main" val="1574225527"/>
                  </a:ext>
                </a:extLst>
              </a:tr>
              <a:tr h="221969">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Pre-ETS-Counseling on Enrollment Opportunities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tc>
                <a:extLst>
                  <a:ext uri="{0D108BD9-81ED-4DB2-BD59-A6C34878D82A}">
                    <a16:rowId xmlns:a16="http://schemas.microsoft.com/office/drawing/2014/main" val="4047651231"/>
                  </a:ext>
                </a:extLst>
              </a:tr>
              <a:tr h="221969">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Pre-ETS-Workplace Readiness Training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b"/>
                </a:tc>
                <a:extLst>
                  <a:ext uri="{0D108BD9-81ED-4DB2-BD59-A6C34878D82A}">
                    <a16:rowId xmlns:a16="http://schemas.microsoft.com/office/drawing/2014/main" val="799208983"/>
                  </a:ext>
                </a:extLst>
              </a:tr>
              <a:tr h="221969">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Pre-ETS-Instruction in Self Advocacy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782" marR="50782" marT="0" marB="0"/>
                </a:tc>
                <a:tc>
                  <a:txBody>
                    <a:bodyPr/>
                    <a:lstStyle/>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782" marR="50782" marT="0" marB="0" anchor="b"/>
                </a:tc>
                <a:extLst>
                  <a:ext uri="{0D108BD9-81ED-4DB2-BD59-A6C34878D82A}">
                    <a16:rowId xmlns:a16="http://schemas.microsoft.com/office/drawing/2014/main" val="1060184335"/>
                  </a:ext>
                </a:extLst>
              </a:tr>
            </a:tbl>
          </a:graphicData>
        </a:graphic>
      </p:graphicFrame>
    </p:spTree>
    <p:extLst>
      <p:ext uri="{BB962C8B-B14F-4D97-AF65-F5344CB8AC3E}">
        <p14:creationId xmlns:p14="http://schemas.microsoft.com/office/powerpoint/2010/main" val="113266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Hybrid System,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2034718"/>
              </p:ext>
            </p:extLst>
          </p:nvPr>
        </p:nvGraphicFramePr>
        <p:xfrm>
          <a:off x="1045028" y="1399594"/>
          <a:ext cx="7529803" cy="4733649"/>
        </p:xfrm>
        <a:graphic>
          <a:graphicData uri="http://schemas.openxmlformats.org/drawingml/2006/table">
            <a:tbl>
              <a:tblPr firstRow="1" firstCol="1" bandRow="1">
                <a:tableStyleId>{5C22544A-7EE6-4342-B048-85BDC9FD1C3A}</a:tableStyleId>
              </a:tblPr>
              <a:tblGrid>
                <a:gridCol w="5981921">
                  <a:extLst>
                    <a:ext uri="{9D8B030D-6E8A-4147-A177-3AD203B41FA5}">
                      <a16:colId xmlns:a16="http://schemas.microsoft.com/office/drawing/2014/main" val="2347142843"/>
                    </a:ext>
                  </a:extLst>
                </a:gridCol>
                <a:gridCol w="1547882">
                  <a:extLst>
                    <a:ext uri="{9D8B030D-6E8A-4147-A177-3AD203B41FA5}">
                      <a16:colId xmlns:a16="http://schemas.microsoft.com/office/drawing/2014/main" val="1141989565"/>
                    </a:ext>
                  </a:extLst>
                </a:gridCol>
              </a:tblGrid>
              <a:tr h="466226">
                <a:tc>
                  <a:txBody>
                    <a:bodyPr/>
                    <a:lstStyle/>
                    <a:p>
                      <a:pPr marL="0" marR="0">
                        <a:spcBef>
                          <a:spcPts val="0"/>
                        </a:spcBef>
                        <a:spcAft>
                          <a:spcPts val="0"/>
                        </a:spcAft>
                      </a:pPr>
                      <a:r>
                        <a:rPr lang="en-US" sz="1400" dirty="0">
                          <a:solidFill>
                            <a:schemeClr val="tx1"/>
                          </a:solidFill>
                          <a:effectLst/>
                        </a:rPr>
                        <a:t>On-the-Job Supports- Short term *</a:t>
                      </a: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Job Coaching - Short-term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$30/hour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1114979107"/>
                  </a:ext>
                </a:extLst>
              </a:tr>
              <a:tr h="466226">
                <a:tc>
                  <a:txBody>
                    <a:bodyPr/>
                    <a:lstStyle/>
                    <a:p>
                      <a:pPr marL="0" marR="0">
                        <a:spcBef>
                          <a:spcPts val="0"/>
                        </a:spcBef>
                        <a:spcAft>
                          <a:spcPts val="0"/>
                        </a:spcAft>
                      </a:pPr>
                      <a:r>
                        <a:rPr lang="en-US" sz="1400" dirty="0">
                          <a:solidFill>
                            <a:schemeClr val="tx1"/>
                          </a:solidFill>
                          <a:effectLst/>
                        </a:rPr>
                        <a:t>On-the-Job Supports- Supported Employment</a:t>
                      </a:r>
                    </a:p>
                    <a:p>
                      <a:pPr marL="342900" marR="0" lvl="0" indent="-342900">
                        <a:lnSpc>
                          <a:spcPct val="115000"/>
                        </a:lnSpc>
                        <a:spcBef>
                          <a:spcPts val="0"/>
                        </a:spcBef>
                        <a:spcAft>
                          <a:spcPts val="0"/>
                        </a:spcAft>
                        <a:buFont typeface="Symbol" panose="05050102010706020507" pitchFamily="18" charset="2"/>
                        <a:buChar char=""/>
                      </a:pPr>
                      <a:r>
                        <a:rPr lang="en-US" sz="1400" dirty="0">
                          <a:solidFill>
                            <a:schemeClr val="tx1"/>
                          </a:solidFill>
                          <a:effectLst/>
                        </a:rPr>
                        <a:t>Job Coaching – Supported Employment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$30/hour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670980317"/>
                  </a:ext>
                </a:extLst>
              </a:tr>
              <a:tr h="453933">
                <a:tc>
                  <a:txBody>
                    <a:bodyPr/>
                    <a:lstStyle/>
                    <a:p>
                      <a:pPr marL="0" marR="0">
                        <a:spcBef>
                          <a:spcPts val="0"/>
                        </a:spcBef>
                        <a:spcAft>
                          <a:spcPts val="0"/>
                        </a:spcAft>
                      </a:pPr>
                      <a:r>
                        <a:rPr lang="en-US" sz="1400" dirty="0">
                          <a:solidFill>
                            <a:schemeClr val="tx1"/>
                          </a:solidFill>
                          <a:effectLst/>
                        </a:rPr>
                        <a:t>Report Writing (¼ hour  increments, not to exceed 1 hour per report)</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$30/hour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1481807011"/>
                  </a:ext>
                </a:extLst>
              </a:tr>
              <a:tr h="226966">
                <a:tc>
                  <a:txBody>
                    <a:bodyPr/>
                    <a:lstStyle/>
                    <a:p>
                      <a:pPr marL="0" marR="0">
                        <a:spcBef>
                          <a:spcPts val="0"/>
                        </a:spcBef>
                        <a:spcAft>
                          <a:spcPts val="0"/>
                        </a:spcAft>
                      </a:pPr>
                      <a:r>
                        <a:rPr lang="en-US" sz="1400" dirty="0">
                          <a:solidFill>
                            <a:schemeClr val="tx1"/>
                          </a:solidFill>
                          <a:effectLst/>
                        </a:rPr>
                        <a:t>Remote Area Travel**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$30/hour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293254778"/>
                  </a:ext>
                </a:extLst>
              </a:tr>
              <a:tr h="453933">
                <a:tc>
                  <a:txBody>
                    <a:bodyPr/>
                    <a:lstStyle/>
                    <a:p>
                      <a:pPr marL="0" marR="0">
                        <a:spcBef>
                          <a:spcPts val="0"/>
                        </a:spcBef>
                        <a:spcAft>
                          <a:spcPts val="0"/>
                        </a:spcAft>
                      </a:pPr>
                      <a:r>
                        <a:rPr lang="en-US" sz="1400" dirty="0">
                          <a:solidFill>
                            <a:schemeClr val="tx1"/>
                          </a:solidFill>
                          <a:effectLst/>
                        </a:rPr>
                        <a:t>Job Coaching for Population Specific Certification/Competency ***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$35/hour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3729094633"/>
                  </a:ext>
                </a:extLst>
              </a:tr>
              <a:tr h="453933">
                <a:tc>
                  <a:txBody>
                    <a:bodyPr/>
                    <a:lstStyle/>
                    <a:p>
                      <a:pPr marL="114300" marR="0" indent="-114300">
                        <a:spcBef>
                          <a:spcPts val="0"/>
                        </a:spcBef>
                        <a:spcAft>
                          <a:spcPts val="0"/>
                        </a:spcAft>
                      </a:pPr>
                      <a:r>
                        <a:rPr lang="en-US" sz="1400" dirty="0">
                          <a:solidFill>
                            <a:schemeClr val="tx1"/>
                          </a:solidFill>
                          <a:effectLst/>
                        </a:rPr>
                        <a:t>Job Development for Population Specific Certification/Competency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 </a:t>
                      </a:r>
                    </a:p>
                    <a:p>
                      <a:pPr marL="0" marR="0">
                        <a:spcBef>
                          <a:spcPts val="0"/>
                        </a:spcBef>
                        <a:spcAft>
                          <a:spcPts val="0"/>
                        </a:spcAft>
                      </a:pPr>
                      <a:r>
                        <a:rPr lang="en-US" sz="1400" dirty="0">
                          <a:solidFill>
                            <a:schemeClr val="tx1"/>
                          </a:solidFill>
                          <a:effectLst/>
                        </a:rPr>
                        <a:t>$40/hour</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1399831822"/>
                  </a:ext>
                </a:extLst>
              </a:tr>
              <a:tr h="226966">
                <a:tc>
                  <a:txBody>
                    <a:bodyPr/>
                    <a:lstStyle/>
                    <a:p>
                      <a:pPr marL="114300" marR="0" indent="-114300">
                        <a:spcBef>
                          <a:spcPts val="0"/>
                        </a:spcBef>
                        <a:spcAft>
                          <a:spcPts val="0"/>
                        </a:spcAft>
                      </a:pPr>
                      <a:r>
                        <a:rPr lang="en-US" sz="1400" dirty="0">
                          <a:solidFill>
                            <a:schemeClr val="tx1"/>
                          </a:solidFill>
                          <a:effectLst/>
                        </a:rPr>
                        <a:t>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1855589562"/>
                  </a:ext>
                </a:extLst>
              </a:tr>
              <a:tr h="452215">
                <a:tc>
                  <a:txBody>
                    <a:bodyPr/>
                    <a:lstStyle/>
                    <a:p>
                      <a:pPr marL="114300" marR="0" indent="-114300">
                        <a:spcBef>
                          <a:spcPts val="0"/>
                        </a:spcBef>
                        <a:spcAft>
                          <a:spcPts val="0"/>
                        </a:spcAft>
                      </a:pPr>
                      <a:r>
                        <a:rPr lang="en-US" sz="1400" dirty="0">
                          <a:solidFill>
                            <a:schemeClr val="tx1"/>
                          </a:solidFill>
                          <a:effectLst/>
                        </a:rPr>
                        <a:t>Bonus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Paid at Successful Closure</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723805081"/>
                  </a:ext>
                </a:extLst>
              </a:tr>
              <a:tr h="416104">
                <a:tc>
                  <a:txBody>
                    <a:bodyPr/>
                    <a:lstStyle/>
                    <a:p>
                      <a:pPr marL="114300" marR="0" indent="-114300">
                        <a:spcBef>
                          <a:spcPts val="0"/>
                        </a:spcBef>
                        <a:spcAft>
                          <a:spcPts val="0"/>
                        </a:spcAft>
                      </a:pPr>
                      <a:r>
                        <a:rPr lang="en-US" sz="1400" dirty="0">
                          <a:solidFill>
                            <a:schemeClr val="tx1"/>
                          </a:solidFill>
                          <a:effectLst/>
                        </a:rPr>
                        <a:t>Employed 0-90 Days from Referral Date for Job Development or Customized Employment</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$750</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1401185003"/>
                  </a:ext>
                </a:extLst>
              </a:tr>
              <a:tr h="416104">
                <a:tc>
                  <a:txBody>
                    <a:bodyPr/>
                    <a:lstStyle/>
                    <a:p>
                      <a:pPr marL="114300" marR="0" indent="-114300">
                        <a:spcBef>
                          <a:spcPts val="0"/>
                        </a:spcBef>
                        <a:spcAft>
                          <a:spcPts val="0"/>
                        </a:spcAft>
                      </a:pPr>
                      <a:r>
                        <a:rPr lang="en-US" sz="1400" dirty="0">
                          <a:solidFill>
                            <a:schemeClr val="tx1"/>
                          </a:solidFill>
                          <a:effectLst/>
                        </a:rPr>
                        <a:t>Employed 91-180 Days from Referral Date for Job Development or Customized Employment</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$500</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3605469557"/>
                  </a:ext>
                </a:extLst>
              </a:tr>
              <a:tr h="452845">
                <a:tc>
                  <a:txBody>
                    <a:bodyPr/>
                    <a:lstStyle/>
                    <a:p>
                      <a:pPr marL="114300" marR="0" indent="-114300">
                        <a:spcBef>
                          <a:spcPts val="0"/>
                        </a:spcBef>
                        <a:spcAft>
                          <a:spcPts val="0"/>
                        </a:spcAft>
                      </a:pPr>
                      <a:r>
                        <a:rPr lang="en-US" sz="1400" dirty="0">
                          <a:solidFill>
                            <a:schemeClr val="tx1"/>
                          </a:solidFill>
                          <a:effectLst/>
                          <a:highlight>
                            <a:srgbClr val="FFFF00"/>
                          </a:highlight>
                        </a:rPr>
                        <a:t>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Paid When Substantiated</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3132914457"/>
                  </a:ext>
                </a:extLst>
              </a:tr>
              <a:tr h="226966">
                <a:tc>
                  <a:txBody>
                    <a:bodyPr/>
                    <a:lstStyle/>
                    <a:p>
                      <a:pPr marL="114300" marR="0" indent="-114300">
                        <a:spcBef>
                          <a:spcPts val="0"/>
                        </a:spcBef>
                        <a:spcAft>
                          <a:spcPts val="0"/>
                        </a:spcAft>
                      </a:pPr>
                      <a:r>
                        <a:rPr lang="en-US" sz="1400" dirty="0">
                          <a:solidFill>
                            <a:schemeClr val="tx1"/>
                          </a:solidFill>
                          <a:effectLst/>
                        </a:rPr>
                        <a:t>SSI/SSDI Recipients at SGA Earnings Level</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tc>
                  <a:txBody>
                    <a:bodyPr/>
                    <a:lstStyle/>
                    <a:p>
                      <a:pPr marL="0" marR="0">
                        <a:spcBef>
                          <a:spcPts val="0"/>
                        </a:spcBef>
                        <a:spcAft>
                          <a:spcPts val="0"/>
                        </a:spcAft>
                      </a:pPr>
                      <a:r>
                        <a:rPr lang="en-US" sz="1400" dirty="0">
                          <a:solidFill>
                            <a:schemeClr val="tx1"/>
                          </a:solidFill>
                          <a:effectLst/>
                        </a:rPr>
                        <a:t>$1000</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3909" marR="63909" marT="0" marB="0"/>
                </a:tc>
                <a:extLst>
                  <a:ext uri="{0D108BD9-81ED-4DB2-BD59-A6C34878D82A}">
                    <a16:rowId xmlns:a16="http://schemas.microsoft.com/office/drawing/2014/main" val="2396772214"/>
                  </a:ext>
                </a:extLst>
              </a:tr>
            </a:tbl>
          </a:graphicData>
        </a:graphic>
      </p:graphicFrame>
    </p:spTree>
    <p:extLst>
      <p:ext uri="{BB962C8B-B14F-4D97-AF65-F5344CB8AC3E}">
        <p14:creationId xmlns:p14="http://schemas.microsoft.com/office/powerpoint/2010/main" val="296838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Results of the </a:t>
            </a:r>
            <a:r>
              <a:rPr lang="en-US" dirty="0">
                <a:solidFill>
                  <a:schemeClr val="accent1">
                    <a:lumMod val="75000"/>
                  </a:schemeClr>
                </a:solidFill>
              </a:rPr>
              <a:t>Hybrid</a:t>
            </a:r>
            <a:r>
              <a:rPr lang="en-US" dirty="0">
                <a:solidFill>
                  <a:schemeClr val="tx1"/>
                </a:solidFill>
              </a:rPr>
              <a:t> System:</a:t>
            </a:r>
            <a:br>
              <a:rPr lang="en-US" dirty="0">
                <a:solidFill>
                  <a:schemeClr val="tx1"/>
                </a:solidFill>
              </a:rPr>
            </a:br>
            <a:r>
              <a:rPr lang="en-US" dirty="0">
                <a:solidFill>
                  <a:schemeClr val="tx1"/>
                </a:solidFill>
              </a:rPr>
              <a:t>What the Data Showed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438524"/>
              </p:ext>
            </p:extLst>
          </p:nvPr>
        </p:nvGraphicFramePr>
        <p:xfrm>
          <a:off x="1431177" y="1930400"/>
          <a:ext cx="7481570" cy="2797318"/>
        </p:xfrm>
        <a:graphic>
          <a:graphicData uri="http://schemas.openxmlformats.org/drawingml/2006/table">
            <a:tbl>
              <a:tblPr firstRow="1" firstCol="1" bandRow="1">
                <a:tableStyleId>{5C22544A-7EE6-4342-B048-85BDC9FD1C3A}</a:tableStyleId>
              </a:tblPr>
              <a:tblGrid>
                <a:gridCol w="915670">
                  <a:extLst>
                    <a:ext uri="{9D8B030D-6E8A-4147-A177-3AD203B41FA5}">
                      <a16:colId xmlns:a16="http://schemas.microsoft.com/office/drawing/2014/main" val="2302009151"/>
                    </a:ext>
                  </a:extLst>
                </a:gridCol>
                <a:gridCol w="938530">
                  <a:extLst>
                    <a:ext uri="{9D8B030D-6E8A-4147-A177-3AD203B41FA5}">
                      <a16:colId xmlns:a16="http://schemas.microsoft.com/office/drawing/2014/main" val="3987746985"/>
                    </a:ext>
                  </a:extLst>
                </a:gridCol>
                <a:gridCol w="876076">
                  <a:extLst>
                    <a:ext uri="{9D8B030D-6E8A-4147-A177-3AD203B41FA5}">
                      <a16:colId xmlns:a16="http://schemas.microsoft.com/office/drawing/2014/main" val="3982044661"/>
                    </a:ext>
                  </a:extLst>
                </a:gridCol>
                <a:gridCol w="1250302">
                  <a:extLst>
                    <a:ext uri="{9D8B030D-6E8A-4147-A177-3AD203B41FA5}">
                      <a16:colId xmlns:a16="http://schemas.microsoft.com/office/drawing/2014/main" val="173123234"/>
                    </a:ext>
                  </a:extLst>
                </a:gridCol>
                <a:gridCol w="1194318">
                  <a:extLst>
                    <a:ext uri="{9D8B030D-6E8A-4147-A177-3AD203B41FA5}">
                      <a16:colId xmlns:a16="http://schemas.microsoft.com/office/drawing/2014/main" val="3544344330"/>
                    </a:ext>
                  </a:extLst>
                </a:gridCol>
                <a:gridCol w="1161769">
                  <a:extLst>
                    <a:ext uri="{9D8B030D-6E8A-4147-A177-3AD203B41FA5}">
                      <a16:colId xmlns:a16="http://schemas.microsoft.com/office/drawing/2014/main" val="1982188347"/>
                    </a:ext>
                  </a:extLst>
                </a:gridCol>
                <a:gridCol w="1144905">
                  <a:extLst>
                    <a:ext uri="{9D8B030D-6E8A-4147-A177-3AD203B41FA5}">
                      <a16:colId xmlns:a16="http://schemas.microsoft.com/office/drawing/2014/main" val="561697194"/>
                    </a:ext>
                  </a:extLst>
                </a:gridCol>
              </a:tblGrid>
              <a:tr h="1334278">
                <a:tc>
                  <a:txBody>
                    <a:bodyPr/>
                    <a:lstStyle/>
                    <a:p>
                      <a:pPr marL="0" marR="0">
                        <a:lnSpc>
                          <a:spcPct val="107000"/>
                        </a:lnSpc>
                        <a:spcBef>
                          <a:spcPts val="0"/>
                        </a:spcBef>
                        <a:spcAft>
                          <a:spcPts val="0"/>
                        </a:spcAft>
                      </a:pPr>
                      <a:r>
                        <a:rPr lang="en-US" sz="1200" dirty="0">
                          <a:effectLst/>
                        </a:rPr>
                        <a:t>SFY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Clients with CRP Services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Successful Closures Associated with CRPs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Total Successful Closures (FFY)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Difference Total Closures vs. CRP Closures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CRP Expenditures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Avg. Cost for Closures Associated with CRPs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810836"/>
                  </a:ext>
                </a:extLst>
              </a:tr>
              <a:tr h="731520">
                <a:tc>
                  <a:txBody>
                    <a:bodyPr/>
                    <a:lstStyle/>
                    <a:p>
                      <a:pPr marL="0" marR="0">
                        <a:lnSpc>
                          <a:spcPct val="107000"/>
                        </a:lnSpc>
                        <a:spcBef>
                          <a:spcPts val="0"/>
                        </a:spcBef>
                        <a:spcAft>
                          <a:spcPts val="0"/>
                        </a:spcAft>
                      </a:pPr>
                      <a:r>
                        <a:rPr lang="en-US" sz="1200" dirty="0">
                          <a:effectLst/>
                        </a:rPr>
                        <a:t>2016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2,384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414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1,166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752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$3,545,118.49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$8,563.08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0783062"/>
                  </a:ext>
                </a:extLst>
              </a:tr>
              <a:tr h="731520">
                <a:tc>
                  <a:txBody>
                    <a:bodyPr/>
                    <a:lstStyle/>
                    <a:p>
                      <a:pPr marL="0" marR="0">
                        <a:lnSpc>
                          <a:spcPct val="107000"/>
                        </a:lnSpc>
                        <a:spcBef>
                          <a:spcPts val="0"/>
                        </a:spcBef>
                        <a:spcAft>
                          <a:spcPts val="0"/>
                        </a:spcAft>
                      </a:pPr>
                      <a:r>
                        <a:rPr lang="en-US" sz="1200" dirty="0">
                          <a:effectLst/>
                        </a:rPr>
                        <a:t>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2,343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416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758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342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$3,477,874.59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$8,360.27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1824446"/>
                  </a:ext>
                </a:extLst>
              </a:tr>
            </a:tbl>
          </a:graphicData>
        </a:graphic>
      </p:graphicFrame>
    </p:spTree>
    <p:extLst>
      <p:ext uri="{BB962C8B-B14F-4D97-AF65-F5344CB8AC3E}">
        <p14:creationId xmlns:p14="http://schemas.microsoft.com/office/powerpoint/2010/main" val="4650668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317</TotalTime>
  <Words>1084</Words>
  <Application>Microsoft Office PowerPoint</Application>
  <PresentationFormat>Widescreen</PresentationFormat>
  <Paragraphs>264</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Symbol</vt:lpstr>
      <vt:lpstr>Times New Roman</vt:lpstr>
      <vt:lpstr>Trebuchet MS</vt:lpstr>
      <vt:lpstr>Wingdings 3</vt:lpstr>
      <vt:lpstr>Facet</vt:lpstr>
      <vt:lpstr>Improving Business Engagement and Consumer Outcomes Through A Redesign of Maine’s CRP System</vt:lpstr>
      <vt:lpstr>JDVRTAC Project Objectives</vt:lpstr>
      <vt:lpstr>Stakeholder Involvement</vt:lpstr>
      <vt:lpstr>Timeline: </vt:lpstr>
      <vt:lpstr>Outcome Based/ Milestone Payment System  </vt:lpstr>
      <vt:lpstr>Results of the Milestone System: What the Data Showed</vt:lpstr>
      <vt:lpstr>Hybrid System</vt:lpstr>
      <vt:lpstr>Hybrid System, cont’d.</vt:lpstr>
      <vt:lpstr>Results of the Hybrid System: What the Data Showed</vt:lpstr>
      <vt:lpstr>Decreased CRPs Over The Years</vt:lpstr>
      <vt:lpstr>Business Relations: Improved Connections and Services to Employers Using Existing Resources </vt:lpstr>
      <vt:lpstr>Business Relations: Improved Connections and Services to Employers Using Existing Resources</vt:lpstr>
      <vt:lpstr>Progressive Employment</vt:lpstr>
      <vt:lpstr>JDVRTAC Assistance</vt:lpstr>
      <vt:lpstr>Request For Proposals</vt:lpstr>
      <vt:lpstr>Request For Proposals: Current Status</vt:lpstr>
      <vt:lpstr>Questions?    Libby Stone-Sterling Director, Division of Vocational Rehabilitation libby.stone-sterling@maine.gov 207-623-7943  Chris Robinson Director of Systems Improvement and Quality Assurance Christine.c.robinson@maine.gov 207-623-7942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Christine C</dc:creator>
  <cp:lastModifiedBy>Robinson, Christine C</cp:lastModifiedBy>
  <cp:revision>83</cp:revision>
  <dcterms:created xsi:type="dcterms:W3CDTF">2018-08-20T15:55:23Z</dcterms:created>
  <dcterms:modified xsi:type="dcterms:W3CDTF">2018-09-14T19:26:03Z</dcterms:modified>
</cp:coreProperties>
</file>